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67" r:id="rId1"/>
  </p:sldMasterIdLst>
  <p:notesMasterIdLst>
    <p:notesMasterId r:id="rId48"/>
  </p:notesMasterIdLst>
  <p:sldIdLst>
    <p:sldId id="256" r:id="rId2"/>
    <p:sldId id="257" r:id="rId3"/>
    <p:sldId id="258" r:id="rId4"/>
    <p:sldId id="291" r:id="rId5"/>
    <p:sldId id="261" r:id="rId6"/>
    <p:sldId id="259" r:id="rId7"/>
    <p:sldId id="297" r:id="rId8"/>
    <p:sldId id="298" r:id="rId9"/>
    <p:sldId id="299" r:id="rId10"/>
    <p:sldId id="300" r:id="rId11"/>
    <p:sldId id="301" r:id="rId12"/>
    <p:sldId id="302" r:id="rId13"/>
    <p:sldId id="303" r:id="rId14"/>
    <p:sldId id="304" r:id="rId15"/>
    <p:sldId id="260" r:id="rId16"/>
    <p:sldId id="293" r:id="rId17"/>
    <p:sldId id="262" r:id="rId18"/>
    <p:sldId id="305" r:id="rId19"/>
    <p:sldId id="295" r:id="rId20"/>
    <p:sldId id="264" r:id="rId21"/>
    <p:sldId id="265" r:id="rId22"/>
    <p:sldId id="266" r:id="rId23"/>
    <p:sldId id="267" r:id="rId24"/>
    <p:sldId id="268" r:id="rId25"/>
    <p:sldId id="269" r:id="rId26"/>
    <p:sldId id="270" r:id="rId27"/>
    <p:sldId id="274" r:id="rId28"/>
    <p:sldId id="263" r:id="rId29"/>
    <p:sldId id="271" r:id="rId30"/>
    <p:sldId id="272" r:id="rId31"/>
    <p:sldId id="273" r:id="rId32"/>
    <p:sldId id="289" r:id="rId33"/>
    <p:sldId id="275" r:id="rId34"/>
    <p:sldId id="276" r:id="rId35"/>
    <p:sldId id="281" r:id="rId36"/>
    <p:sldId id="277" r:id="rId37"/>
    <p:sldId id="278" r:id="rId38"/>
    <p:sldId id="279" r:id="rId39"/>
    <p:sldId id="294" r:id="rId40"/>
    <p:sldId id="280" r:id="rId41"/>
    <p:sldId id="282" r:id="rId42"/>
    <p:sldId id="283" r:id="rId43"/>
    <p:sldId id="284" r:id="rId44"/>
    <p:sldId id="290" r:id="rId45"/>
    <p:sldId id="285" r:id="rId46"/>
    <p:sldId id="286"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94607" autoAdjust="0"/>
  </p:normalViewPr>
  <p:slideViewPr>
    <p:cSldViewPr snapToGrid="0" snapToObjects="1">
      <p:cViewPr varScale="1">
        <p:scale>
          <a:sx n="106" d="100"/>
          <a:sy n="106" d="100"/>
        </p:scale>
        <p:origin x="1552"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598F177-1B45-9841-BAD1-C06B025B78D4}" type="datetimeFigureOut">
              <a:rPr lang="en-US" smtClean="0"/>
              <a:pPr/>
              <a:t>9/16/20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B88EF1-5F62-3448-BF2A-20A42B8D7ACA}" type="slidenum">
              <a:rPr lang="en-US" smtClean="0"/>
              <a:pPr/>
              <a:t>‹#›</a:t>
            </a:fld>
            <a:endParaRPr lang="en-US"/>
          </a:p>
        </p:txBody>
      </p:sp>
    </p:spTree>
    <p:extLst>
      <p:ext uri="{BB962C8B-B14F-4D97-AF65-F5344CB8AC3E}">
        <p14:creationId xmlns:p14="http://schemas.microsoft.com/office/powerpoint/2010/main" val="124035442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Commodity definition- </a:t>
            </a:r>
            <a:r>
              <a:rPr lang="en-US" sz="1200" kern="1200" dirty="0">
                <a:solidFill>
                  <a:schemeClr val="tx1"/>
                </a:solidFill>
                <a:latin typeface="+mn-lt"/>
                <a:ea typeface="+mn-ea"/>
                <a:cs typeface="+mn-cs"/>
              </a:rPr>
              <a:t>a raw material or primary agricultural product that can be bought and sold, such as copper or coffee. </a:t>
            </a:r>
          </a:p>
          <a:p>
            <a:r>
              <a:rPr lang="en-US" sz="1200" kern="1200" dirty="0">
                <a:solidFill>
                  <a:schemeClr val="tx1"/>
                </a:solidFill>
                <a:latin typeface="+mn-lt"/>
                <a:ea typeface="+mn-ea"/>
                <a:cs typeface="+mn-cs"/>
              </a:rPr>
              <a:t>-a useful or valuable thing, such as water or time.</a:t>
            </a:r>
            <a:endParaRPr lang="en-US" dirty="0"/>
          </a:p>
        </p:txBody>
      </p:sp>
      <p:sp>
        <p:nvSpPr>
          <p:cNvPr id="4" name="Slide Number Placeholder 3"/>
          <p:cNvSpPr>
            <a:spLocks noGrp="1"/>
          </p:cNvSpPr>
          <p:nvPr>
            <p:ph type="sldNum" sz="quarter" idx="10"/>
          </p:nvPr>
        </p:nvSpPr>
        <p:spPr/>
        <p:txBody>
          <a:bodyPr/>
          <a:lstStyle/>
          <a:p>
            <a:fld id="{C0B88EF1-5F62-3448-BF2A-20A42B8D7ACA}" type="slidenum">
              <a:rPr lang="en-US" smtClean="0"/>
              <a:pPr/>
              <a:t>1</a:t>
            </a:fld>
            <a:endParaRPr lang="en-US" dirty="0"/>
          </a:p>
        </p:txBody>
      </p:sp>
    </p:spTree>
    <p:extLst>
      <p:ext uri="{BB962C8B-B14F-4D97-AF65-F5344CB8AC3E}">
        <p14:creationId xmlns:p14="http://schemas.microsoft.com/office/powerpoint/2010/main" val="1012992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Map 2.1	Voyages of Exploration, 1485-1600</a:t>
            </a:r>
          </a:p>
          <a:p>
            <a:endParaRPr lang="en-US"/>
          </a:p>
        </p:txBody>
      </p:sp>
      <p:sp>
        <p:nvSpPr>
          <p:cNvPr id="4" name="Slide Number Placeholder 3"/>
          <p:cNvSpPr>
            <a:spLocks noGrp="1"/>
          </p:cNvSpPr>
          <p:nvPr>
            <p:ph type="sldNum" sz="quarter" idx="10"/>
          </p:nvPr>
        </p:nvSpPr>
        <p:spPr/>
        <p:txBody>
          <a:bodyPr/>
          <a:lstStyle/>
          <a:p>
            <a:fld id="{5701D047-6D87-4FB9-A55E-05788FCAB882}" type="slidenum">
              <a:rPr lang="en-US" smtClean="0"/>
              <a:t>16</a:t>
            </a:fld>
            <a:endParaRPr lang="en-US"/>
          </a:p>
        </p:txBody>
      </p:sp>
    </p:spTree>
    <p:extLst>
      <p:ext uri="{BB962C8B-B14F-4D97-AF65-F5344CB8AC3E}">
        <p14:creationId xmlns:p14="http://schemas.microsoft.com/office/powerpoint/2010/main" val="17833044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Map 2.2	The Columbian Exchange </a:t>
            </a:r>
          </a:p>
          <a:p>
            <a:endParaRPr lang="en-US" dirty="0"/>
          </a:p>
        </p:txBody>
      </p:sp>
      <p:sp>
        <p:nvSpPr>
          <p:cNvPr id="4" name="Slide Number Placeholder 3"/>
          <p:cNvSpPr>
            <a:spLocks noGrp="1"/>
          </p:cNvSpPr>
          <p:nvPr>
            <p:ph type="sldNum" sz="quarter" idx="10"/>
          </p:nvPr>
        </p:nvSpPr>
        <p:spPr/>
        <p:txBody>
          <a:bodyPr/>
          <a:lstStyle/>
          <a:p>
            <a:fld id="{5701D047-6D87-4FB9-A55E-05788FCAB882}" type="slidenum">
              <a:rPr lang="en-US" smtClean="0"/>
              <a:t>18</a:t>
            </a:fld>
            <a:endParaRPr lang="en-US"/>
          </a:p>
        </p:txBody>
      </p:sp>
    </p:spTree>
    <p:extLst>
      <p:ext uri="{BB962C8B-B14F-4D97-AF65-F5344CB8AC3E}">
        <p14:creationId xmlns:p14="http://schemas.microsoft.com/office/powerpoint/2010/main" val="12141351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Map 2.3	European Activity in Asia, c. 1650</a:t>
            </a:r>
          </a:p>
          <a:p>
            <a:endParaRPr lang="en-US"/>
          </a:p>
        </p:txBody>
      </p:sp>
      <p:sp>
        <p:nvSpPr>
          <p:cNvPr id="4" name="Slide Number Placeholder 3"/>
          <p:cNvSpPr>
            <a:spLocks noGrp="1"/>
          </p:cNvSpPr>
          <p:nvPr>
            <p:ph type="sldNum" sz="quarter" idx="10"/>
          </p:nvPr>
        </p:nvSpPr>
        <p:spPr/>
        <p:txBody>
          <a:bodyPr/>
          <a:lstStyle/>
          <a:p>
            <a:fld id="{5701D047-6D87-4FB9-A55E-05788FCAB882}" type="slidenum">
              <a:rPr lang="en-US" smtClean="0"/>
              <a:t>39</a:t>
            </a:fld>
            <a:endParaRPr lang="en-US"/>
          </a:p>
        </p:txBody>
      </p:sp>
    </p:spTree>
    <p:extLst>
      <p:ext uri="{BB962C8B-B14F-4D97-AF65-F5344CB8AC3E}">
        <p14:creationId xmlns:p14="http://schemas.microsoft.com/office/powerpoint/2010/main" val="757751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328166" y="1295400"/>
            <a:ext cx="6487668" cy="3152887"/>
          </a:xfrm>
          <a:prstGeom prst="rect">
            <a:avLst/>
          </a:prstGeo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p>
            <a:pPr marL="0" indent="0" algn="l" defTabSz="914400" rtl="0" eaLnBrk="1" latinLnBrk="0" hangingPunct="1">
              <a:spcBef>
                <a:spcPts val="2000"/>
              </a:spcBef>
              <a:buClr>
                <a:schemeClr val="accent1">
                  <a:lumMod val="60000"/>
                  <a:lumOff val="40000"/>
                </a:schemeClr>
              </a:buClr>
              <a:buSzPct val="110000"/>
              <a:buFont typeface="Wingdings 2" pitchFamily="18" charset="2"/>
              <a:buNone/>
            </a:pPr>
            <a:endParaRPr sz="3200" kern="1200">
              <a:solidFill>
                <a:schemeClr val="tx1">
                  <a:lumMod val="65000"/>
                  <a:lumOff val="35000"/>
                </a:schemeClr>
              </a:solidFill>
              <a:latin typeface="+mn-lt"/>
              <a:ea typeface="+mn-ea"/>
              <a:cs typeface="+mn-cs"/>
            </a:endParaRPr>
          </a:p>
        </p:txBody>
      </p:sp>
      <p:sp>
        <p:nvSpPr>
          <p:cNvPr id="2" name="Title 1"/>
          <p:cNvSpPr>
            <a:spLocks noGrp="1"/>
          </p:cNvSpPr>
          <p:nvPr>
            <p:ph type="ctrTitle"/>
          </p:nvPr>
        </p:nvSpPr>
        <p:spPr>
          <a:xfrm>
            <a:off x="1322921" y="1523999"/>
            <a:ext cx="6498158" cy="1724867"/>
          </a:xfrm>
        </p:spPr>
        <p:txBody>
          <a:bodyPr vert="horz" lIns="91440" tIns="45720" rIns="91440" bIns="45720" rtlCol="0" anchor="b" anchorCtr="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en-US"/>
              <a:t>Click to edit Master title style</a:t>
            </a:r>
            <a:endParaRPr/>
          </a:p>
        </p:txBody>
      </p:sp>
      <p:sp>
        <p:nvSpPr>
          <p:cNvPr id="3" name="Subtitle 2"/>
          <p:cNvSpPr>
            <a:spLocks noGrp="1"/>
          </p:cNvSpPr>
          <p:nvPr>
            <p:ph type="subTitle" idx="1"/>
          </p:nvPr>
        </p:nvSpPr>
        <p:spPr>
          <a:xfrm>
            <a:off x="1322921" y="3299012"/>
            <a:ext cx="6498159" cy="916641"/>
          </a:xfrm>
        </p:spPr>
        <p:txBody>
          <a:bodyPr vert="horz" lIns="91440" tIns="45720" rIns="91440" bIns="45720" rtlCol="0">
            <a:normAutofit/>
          </a:bodyPr>
          <a:lstStyle>
            <a:lvl1pPr marL="0" indent="0" algn="ctr" defTabSz="914400" rtl="0" eaLnBrk="1" latinLnBrk="0" hangingPunct="1">
              <a:spcBef>
                <a:spcPts val="300"/>
              </a:spcBef>
              <a:buClr>
                <a:schemeClr val="accent1">
                  <a:lumMod val="60000"/>
                  <a:lumOff val="40000"/>
                </a:schemeClr>
              </a:buClr>
              <a:buSzPct val="110000"/>
              <a:buFont typeface="Wingdings 2" pitchFamily="18" charset="2"/>
              <a:buNone/>
              <a:defRPr sz="1800" kern="1200">
                <a:solidFill>
                  <a:schemeClr val="tx1">
                    <a:tint val="7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4" name="Date Placeholder 3"/>
          <p:cNvSpPr>
            <a:spLocks noGrp="1"/>
          </p:cNvSpPr>
          <p:nvPr>
            <p:ph type="dt" sz="half" idx="10"/>
          </p:nvPr>
        </p:nvSpPr>
        <p:spPr/>
        <p:txBody>
          <a:bodyPr/>
          <a:lstStyle/>
          <a:p>
            <a:fld id="{D9D06BDA-24F6-AD4C-BE2D-ED4E4B2A14FA}" type="datetimeFigureOut">
              <a:rPr lang="en-US" smtClean="0"/>
              <a:pPr/>
              <a:t>9/16/20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2"/>
            <a:ext cx="4079545" cy="1162050"/>
          </a:xfrm>
        </p:spPr>
        <p:txBody>
          <a:bodyPr anchor="b"/>
          <a:lstStyle>
            <a:lvl1pPr algn="ctr">
              <a:defRPr sz="3600" b="0"/>
            </a:lvl1pPr>
          </a:lstStyle>
          <a:p>
            <a:r>
              <a:rPr lang="en-US"/>
              <a:t>Click to edit Master title style</a:t>
            </a:r>
            <a:endParaRPr/>
          </a:p>
        </p:txBody>
      </p:sp>
      <p:sp>
        <p:nvSpPr>
          <p:cNvPr id="4" name="Text Placeholder 3"/>
          <p:cNvSpPr>
            <a:spLocks noGrp="1"/>
          </p:cNvSpPr>
          <p:nvPr>
            <p:ph type="body" sz="half" idx="2"/>
          </p:nvPr>
        </p:nvSpPr>
        <p:spPr>
          <a:xfrm>
            <a:off x="533398" y="1787856"/>
            <a:ext cx="4079545" cy="3720152"/>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D06BDA-24F6-AD4C-BE2D-ED4E4B2A14FA}" type="datetimeFigureOut">
              <a:rPr lang="en-US" smtClean="0"/>
              <a:pPr/>
              <a:t>9/16/20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071AA9-F46B-124B-AECD-EB642794AD6C}" type="slidenum">
              <a:rPr lang="en-US" smtClean="0"/>
              <a:pPr/>
              <a:t>‹#›</a:t>
            </a:fld>
            <a:endParaRPr lang="en-US"/>
          </a:p>
        </p:txBody>
      </p:sp>
      <p:sp>
        <p:nvSpPr>
          <p:cNvPr id="8" name="Picture Placeholder 2"/>
          <p:cNvSpPr>
            <a:spLocks noGrp="1"/>
          </p:cNvSpPr>
          <p:nvPr>
            <p:ph type="pic" idx="1"/>
          </p:nvPr>
        </p:nvSpPr>
        <p:spPr>
          <a:xfrm>
            <a:off x="5090617" y="359392"/>
            <a:ext cx="3657600" cy="5318077"/>
          </a:xfr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lumMod val="60000"/>
                  <a:lumOff val="40000"/>
                </a:schemeClr>
              </a:buClr>
              <a:buSzPct val="110000"/>
              <a:buFont typeface="Wingdings 2" pitchFamily="18" charset="2"/>
              <a:buNone/>
              <a:defRPr sz="3200" kern="1200">
                <a:solidFill>
                  <a:schemeClr val="tx1">
                    <a:lumMod val="65000"/>
                    <a:lumOff val="3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D9D06BDA-24F6-AD4C-BE2D-ED4E4B2A14FA}" type="datetimeFigureOut">
              <a:rPr lang="en-US" smtClean="0"/>
              <a:pPr/>
              <a:t>9/16/20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71AA9-F46B-124B-AECD-EB642794AD6C}"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9792" y="368301"/>
            <a:ext cx="1524000" cy="5575300"/>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549274" y="368301"/>
            <a:ext cx="6689726" cy="5575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D9D06BDA-24F6-AD4C-BE2D-ED4E4B2A14FA}" type="datetimeFigureOut">
              <a:rPr lang="en-US" smtClean="0"/>
              <a:pPr/>
              <a:t>9/16/20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71AA9-F46B-124B-AECD-EB642794AD6C}"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_imag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8600" y="5029200"/>
            <a:ext cx="8686800" cy="1295400"/>
          </a:xfrm>
          <a:prstGeom prst="rect">
            <a:avLst/>
          </a:prstGeom>
        </p:spPr>
        <p:txBody>
          <a:bodyPr vert="horz" lIns="0" tIns="0" rIns="0" bIns="0"/>
          <a:lstStyle>
            <a:lvl1pPr marL="0" indent="0">
              <a:buFont typeface="Arial"/>
              <a:buNone/>
              <a:defRPr sz="1400" baseline="0">
                <a:solidFill>
                  <a:srgbClr val="000000"/>
                </a:solidFill>
              </a:defRPr>
            </a:lvl1pPr>
            <a:lvl2pPr marL="0" indent="0">
              <a:buNone/>
              <a:defRPr sz="1000"/>
            </a:lvl2pPr>
          </a:lstStyle>
          <a:p>
            <a:pPr lvl="0"/>
            <a:r>
              <a:rPr lang="en-US" dirty="0"/>
              <a:t>Click to edit Master text styles </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5212161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D9D06BDA-24F6-AD4C-BE2D-ED4E4B2A14FA}" type="datetimeFigureOut">
              <a:rPr lang="en-US" smtClean="0"/>
              <a:pPr/>
              <a:t>9/16/20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71AA9-F46B-124B-AECD-EB642794AD6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363538" y="3352801"/>
            <a:ext cx="8416925" cy="1470025"/>
          </a:xfrm>
        </p:spPr>
        <p:txBody>
          <a:bodyPr/>
          <a:lstStyle/>
          <a:p>
            <a:r>
              <a:rPr lang="en-US"/>
              <a:t>Click to edit Master title style</a:t>
            </a:r>
            <a:endParaRPr/>
          </a:p>
        </p:txBody>
      </p:sp>
      <p:sp>
        <p:nvSpPr>
          <p:cNvPr id="3" name="Subtitle 2"/>
          <p:cNvSpPr>
            <a:spLocks noGrp="1"/>
          </p:cNvSpPr>
          <p:nvPr>
            <p:ph type="subTitle" idx="1"/>
          </p:nvPr>
        </p:nvSpPr>
        <p:spPr>
          <a:xfrm>
            <a:off x="363538" y="4771029"/>
            <a:ext cx="8416925"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4" name="Date Placeholder 3"/>
          <p:cNvSpPr>
            <a:spLocks noGrp="1"/>
          </p:cNvSpPr>
          <p:nvPr>
            <p:ph type="dt" sz="half" idx="10"/>
          </p:nvPr>
        </p:nvSpPr>
        <p:spPr/>
        <p:txBody>
          <a:bodyPr/>
          <a:lstStyle/>
          <a:p>
            <a:fld id="{D9D06BDA-24F6-AD4C-BE2D-ED4E4B2A14FA}" type="datetimeFigureOut">
              <a:rPr lang="en-US" smtClean="0"/>
              <a:pPr/>
              <a:t>9/16/20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71AA9-F46B-124B-AECD-EB642794AD6C}" type="slidenum">
              <a:rPr lang="en-US" smtClean="0"/>
              <a:pPr/>
              <a:t>‹#›</a:t>
            </a:fld>
            <a:endParaRPr lang="en-US"/>
          </a:p>
        </p:txBody>
      </p:sp>
      <p:sp>
        <p:nvSpPr>
          <p:cNvPr id="9" name="Picture Placeholder 2"/>
          <p:cNvSpPr>
            <a:spLocks noGrp="1"/>
          </p:cNvSpPr>
          <p:nvPr>
            <p:ph type="pic" idx="13"/>
          </p:nvPr>
        </p:nvSpPr>
        <p:spPr>
          <a:xfrm>
            <a:off x="370980" y="363538"/>
            <a:ext cx="8402040" cy="2836862"/>
          </a:xfrm>
          <a:ln w="3175">
            <a:solidFill>
              <a:schemeClr val="bg1"/>
            </a:solidFill>
          </a:ln>
          <a:effectLst>
            <a:outerShdw blurRad="63500" sx="100500" sy="100500" algn="ctr"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9275" y="2403144"/>
            <a:ext cx="8056563" cy="1362075"/>
          </a:xfrm>
        </p:spPr>
        <p:txBody>
          <a:bodyPr anchor="b" anchorCtr="0"/>
          <a:lstStyle>
            <a:lvl1pPr algn="ctr">
              <a:defRPr sz="4600" b="0" cap="none" baseline="0"/>
            </a:lvl1pPr>
          </a:lstStyle>
          <a:p>
            <a:r>
              <a:rPr lang="en-US"/>
              <a:t>Click to edit Master title style</a:t>
            </a:r>
            <a:endParaRPr/>
          </a:p>
        </p:txBody>
      </p:sp>
      <p:sp>
        <p:nvSpPr>
          <p:cNvPr id="3" name="Text Placeholder 2"/>
          <p:cNvSpPr>
            <a:spLocks noGrp="1"/>
          </p:cNvSpPr>
          <p:nvPr>
            <p:ph type="body" idx="1"/>
          </p:nvPr>
        </p:nvSpPr>
        <p:spPr>
          <a:xfrm>
            <a:off x="549275" y="3736005"/>
            <a:ext cx="8056563" cy="1500187"/>
          </a:xfrm>
        </p:spPr>
        <p:txBody>
          <a:bodyPr anchor="t" anchorCtr="0">
            <a:normAutofit/>
          </a:bodyPr>
          <a:lstStyle>
            <a:lvl1pPr marL="0" indent="0" algn="ctr">
              <a:spcBef>
                <a:spcPts val="300"/>
              </a:spcBef>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D06BDA-24F6-AD4C-BE2D-ED4E4B2A14FA}" type="datetimeFigureOut">
              <a:rPr lang="en-US" smtClean="0"/>
              <a:pPr/>
              <a:t>9/16/20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71AA9-F46B-124B-AECD-EB642794AD6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lstStyle/>
          <a:p>
            <a:r>
              <a:rPr lang="en-US"/>
              <a:t>Click to edit Master title style</a:t>
            </a:r>
            <a:endParaRPr/>
          </a:p>
        </p:txBody>
      </p:sp>
      <p:sp>
        <p:nvSpPr>
          <p:cNvPr id="3" name="Content Placeholder 2"/>
          <p:cNvSpPr>
            <a:spLocks noGrp="1"/>
          </p:cNvSpPr>
          <p:nvPr>
            <p:ph sz="half" idx="1"/>
          </p:nvPr>
        </p:nvSpPr>
        <p:spPr>
          <a:xfrm>
            <a:off x="549275"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4751071"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D9D06BDA-24F6-AD4C-BE2D-ED4E4B2A14FA}" type="datetimeFigureOut">
              <a:rPr lang="en-US" smtClean="0"/>
              <a:pPr/>
              <a:t>9/16/20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071AA9-F46B-124B-AECD-EB642794AD6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9274" y="107576"/>
            <a:ext cx="8042276" cy="1336956"/>
          </a:xfrm>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549274"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49274"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4751070"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1070"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6"/>
          <p:cNvSpPr>
            <a:spLocks noGrp="1"/>
          </p:cNvSpPr>
          <p:nvPr>
            <p:ph type="dt" sz="half" idx="10"/>
          </p:nvPr>
        </p:nvSpPr>
        <p:spPr/>
        <p:txBody>
          <a:bodyPr/>
          <a:lstStyle/>
          <a:p>
            <a:fld id="{D9D06BDA-24F6-AD4C-BE2D-ED4E4B2A14FA}" type="datetimeFigureOut">
              <a:rPr lang="en-US" smtClean="0"/>
              <a:pPr/>
              <a:t>9/16/20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071AA9-F46B-124B-AECD-EB642794AD6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D9D06BDA-24F6-AD4C-BE2D-ED4E4B2A14FA}" type="datetimeFigureOut">
              <a:rPr lang="en-US" smtClean="0"/>
              <a:pPr/>
              <a:t>9/16/20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071AA9-F46B-124B-AECD-EB642794AD6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D06BDA-24F6-AD4C-BE2D-ED4E4B2A14FA}" type="datetimeFigureOut">
              <a:rPr lang="en-US" smtClean="0"/>
              <a:pPr/>
              <a:t>9/16/20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071AA9-F46B-124B-AECD-EB642794AD6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9" y="611872"/>
            <a:ext cx="3840480" cy="1162050"/>
          </a:xfrm>
        </p:spPr>
        <p:txBody>
          <a:bodyPr anchor="b"/>
          <a:lstStyle>
            <a:lvl1pPr algn="ctr">
              <a:defRPr sz="3600" b="0"/>
            </a:lvl1pPr>
          </a:lstStyle>
          <a:p>
            <a:r>
              <a:rPr lang="en-US"/>
              <a:t>Click to edit Master title style</a:t>
            </a:r>
            <a:endParaRPr/>
          </a:p>
        </p:txBody>
      </p:sp>
      <p:sp>
        <p:nvSpPr>
          <p:cNvPr id="3" name="Content Placeholder 2"/>
          <p:cNvSpPr>
            <a:spLocks noGrp="1"/>
          </p:cNvSpPr>
          <p:nvPr>
            <p:ph idx="1"/>
          </p:nvPr>
        </p:nvSpPr>
        <p:spPr>
          <a:xfrm>
            <a:off x="4742824" y="368300"/>
            <a:ext cx="3840480" cy="5575300"/>
          </a:xfrm>
        </p:spPr>
        <p:txBody>
          <a:bodyPr>
            <a:normAutofit/>
          </a:bodyPr>
          <a:lstStyle>
            <a:lvl1pPr>
              <a:spcBef>
                <a:spcPts val="2000"/>
              </a:spcBef>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533399" y="1787856"/>
            <a:ext cx="3840480" cy="3720152"/>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D06BDA-24F6-AD4C-BE2D-ED4E4B2A14FA}" type="datetimeFigureOut">
              <a:rPr lang="en-US" smtClean="0"/>
              <a:pPr/>
              <a:t>9/16/20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9275" y="107576"/>
            <a:ext cx="8042276" cy="1336956"/>
          </a:xfrm>
          <a:prstGeom prst="rect">
            <a:avLst/>
          </a:prstGeom>
        </p:spPr>
        <p:txBody>
          <a:bodyPr vert="horz" lIns="91440" tIns="45720" rIns="91440" bIns="45720" rtlCol="0" anchor="b" anchorCtr="0">
            <a:noAutofit/>
          </a:bodyPr>
          <a:lstStyle/>
          <a:p>
            <a:r>
              <a:rPr lang="en-US"/>
              <a:t>Click to edit Master title style</a:t>
            </a:r>
            <a:endParaRPr/>
          </a:p>
        </p:txBody>
      </p:sp>
      <p:sp>
        <p:nvSpPr>
          <p:cNvPr id="3" name="Text Placeholder 2"/>
          <p:cNvSpPr>
            <a:spLocks noGrp="1"/>
          </p:cNvSpPr>
          <p:nvPr>
            <p:ph type="body" idx="1"/>
          </p:nvPr>
        </p:nvSpPr>
        <p:spPr>
          <a:xfrm>
            <a:off x="549275" y="1600201"/>
            <a:ext cx="8042276" cy="4343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2"/>
          </p:nvPr>
        </p:nvSpPr>
        <p:spPr>
          <a:xfrm>
            <a:off x="5629835" y="6275668"/>
            <a:ext cx="2133600" cy="365125"/>
          </a:xfrm>
          <a:prstGeom prst="rect">
            <a:avLst/>
          </a:prstGeom>
        </p:spPr>
        <p:txBody>
          <a:bodyPr vert="horz" lIns="91440" tIns="45720" rIns="91440" bIns="45720" rtlCol="0" anchor="ctr"/>
          <a:lstStyle>
            <a:lvl1pPr algn="r">
              <a:defRPr sz="1200">
                <a:solidFill>
                  <a:schemeClr val="bg1"/>
                </a:solidFill>
              </a:defRPr>
            </a:lvl1pPr>
          </a:lstStyle>
          <a:p>
            <a:fld id="{D9D06BDA-24F6-AD4C-BE2D-ED4E4B2A14FA}" type="datetimeFigureOut">
              <a:rPr lang="en-US" smtClean="0"/>
              <a:pPr/>
              <a:t>9/16/20</a:t>
            </a:fld>
            <a:endParaRPr lang="en-US"/>
          </a:p>
        </p:txBody>
      </p:sp>
      <p:sp>
        <p:nvSpPr>
          <p:cNvPr id="5" name="Footer Placeholder 4"/>
          <p:cNvSpPr>
            <a:spLocks noGrp="1"/>
          </p:cNvSpPr>
          <p:nvPr>
            <p:ph type="ftr" sz="quarter" idx="3"/>
          </p:nvPr>
        </p:nvSpPr>
        <p:spPr>
          <a:xfrm>
            <a:off x="264458" y="6275668"/>
            <a:ext cx="4840941" cy="365125"/>
          </a:xfrm>
          <a:prstGeom prst="rect">
            <a:avLst/>
          </a:prstGeom>
        </p:spPr>
        <p:txBody>
          <a:bodyPr vert="horz" lIns="91440" tIns="45720" rIns="91440" bIns="45720" rtlCol="0" anchor="ctr"/>
          <a:lstStyle>
            <a:lvl1pPr algn="l">
              <a:defRPr sz="1200">
                <a:solidFill>
                  <a:schemeClr val="bg1"/>
                </a:solidFill>
              </a:defRPr>
            </a:lvl1pPr>
          </a:lstStyle>
          <a:p>
            <a:endParaRPr lang="en-US"/>
          </a:p>
        </p:txBody>
      </p:sp>
      <p:sp>
        <p:nvSpPr>
          <p:cNvPr id="6" name="Slide Number Placeholder 5"/>
          <p:cNvSpPr>
            <a:spLocks noGrp="1"/>
          </p:cNvSpPr>
          <p:nvPr>
            <p:ph type="sldNum" sz="quarter" idx="4"/>
          </p:nvPr>
        </p:nvSpPr>
        <p:spPr>
          <a:xfrm>
            <a:off x="7897906" y="6275668"/>
            <a:ext cx="990600" cy="365125"/>
          </a:xfrm>
          <a:prstGeom prst="rect">
            <a:avLst/>
          </a:prstGeom>
        </p:spPr>
        <p:txBody>
          <a:bodyPr vert="horz" lIns="91440" tIns="45720" rIns="91440" bIns="45720" rtlCol="0" anchor="ctr"/>
          <a:lstStyle>
            <a:lvl1pPr algn="r">
              <a:defRPr sz="3600">
                <a:solidFill>
                  <a:schemeClr val="bg1"/>
                </a:solidFill>
              </a:defRPr>
            </a:lvl1pPr>
          </a:lstStyle>
          <a:p>
            <a:fld id="{35071AA9-F46B-124B-AECD-EB642794AD6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78" r:id="rId11"/>
    <p:sldLayoutId id="2147483879" r:id="rId12"/>
    <p:sldLayoutId id="2147483880" r:id="rId13"/>
  </p:sldLayoutIdLst>
  <p:txStyles>
    <p:titleStyle>
      <a:lvl1pPr algn="ctr" defTabSz="914400" rtl="0" eaLnBrk="1" latinLnBrk="0" hangingPunct="1">
        <a:spcBef>
          <a:spcPct val="0"/>
        </a:spcBef>
        <a:buNone/>
        <a:defRPr sz="4600" kern="1200">
          <a:solidFill>
            <a:schemeClr val="accent1"/>
          </a:solidFill>
          <a:latin typeface="+mj-lt"/>
          <a:ea typeface="+mj-ea"/>
          <a:cs typeface="+mj-cs"/>
        </a:defRPr>
      </a:lvl1pPr>
    </p:titleStyle>
    <p:body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en.wikipedia.org/wiki/Public_domain" TargetMode="External"/><Relationship Id="rId2" Type="http://schemas.openxmlformats.org/officeDocument/2006/relationships/image" Target="../media/image4.png"/><Relationship Id="rId1" Type="http://schemas.openxmlformats.org/officeDocument/2006/relationships/slideLayout" Target="../slideLayouts/slideLayout13.xml"/><Relationship Id="rId6" Type="http://schemas.openxmlformats.org/officeDocument/2006/relationships/image" Target="../media/image5.jpg"/><Relationship Id="rId5" Type="http://schemas.openxmlformats.org/officeDocument/2006/relationships/hyperlink" Target="http://www.boundless.com/u-s-history/textbooks/boundless-u-s-history-textbook/european-encounters-with-the-new-world-2/the-exploration-and-conquest-of-the-new-world-38/exploration-and-conquest-of-the-new-world-252-3382/images/early-map-of-the-atlantic-ocean/?campaign_content=book_298_section_38&amp;campaign_term=U.S.+History&amp;utm_campaign=powerpoint&amp;utm_medium=direct&amp;utm_source=boundless" TargetMode="External"/><Relationship Id="rId4" Type="http://schemas.openxmlformats.org/officeDocument/2006/relationships/hyperlink" Target="http://en.wikipedia.org/wiki/File:Atlantic_Ocean,_Toscanelli,_1474.jpg"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4532" y="274637"/>
            <a:ext cx="7552267" cy="1046163"/>
          </a:xfrm>
        </p:spPr>
        <p:txBody>
          <a:bodyPr>
            <a:noAutofit/>
          </a:bodyPr>
          <a:lstStyle/>
          <a:p>
            <a:r>
              <a:rPr lang="en-US" sz="4400" dirty="0"/>
              <a:t>Early Global Commodities</a:t>
            </a:r>
          </a:p>
        </p:txBody>
      </p:sp>
      <p:sp>
        <p:nvSpPr>
          <p:cNvPr id="12" name="Content Placeholder 11"/>
          <p:cNvSpPr>
            <a:spLocks noGrp="1"/>
          </p:cNvSpPr>
          <p:nvPr>
            <p:ph sz="half" idx="1"/>
          </p:nvPr>
        </p:nvSpPr>
        <p:spPr/>
        <p:txBody>
          <a:bodyPr/>
          <a:lstStyle/>
          <a:p>
            <a:pPr>
              <a:buNone/>
            </a:pPr>
            <a:endParaRPr lang="en-US" dirty="0"/>
          </a:p>
          <a:p>
            <a:endParaRPr lang="en-US" dirty="0"/>
          </a:p>
          <a:p>
            <a:r>
              <a:rPr lang="en-US" sz="2400" dirty="0"/>
              <a:t>What is a Global Commodity?</a:t>
            </a:r>
          </a:p>
          <a:p>
            <a:endParaRPr lang="en-US" sz="2400" dirty="0"/>
          </a:p>
          <a:p>
            <a:r>
              <a:rPr lang="en-US" sz="2400" dirty="0"/>
              <a:t>What were “global” commodities prior to 1492</a:t>
            </a:r>
          </a:p>
          <a:p>
            <a:endParaRPr lang="en-US" dirty="0"/>
          </a:p>
        </p:txBody>
      </p:sp>
      <p:sp>
        <p:nvSpPr>
          <p:cNvPr id="13" name="Content Placeholder 12"/>
          <p:cNvSpPr>
            <a:spLocks noGrp="1"/>
          </p:cNvSpPr>
          <p:nvPr>
            <p:ph sz="half" idx="2"/>
          </p:nvPr>
        </p:nvSpPr>
        <p:spPr/>
        <p:txBody>
          <a:bodyPr/>
          <a:lstStyle/>
          <a:p>
            <a:endParaRPr lang="en-US" dirty="0"/>
          </a:p>
          <a:p>
            <a:endParaRPr lang="en-US" dirty="0"/>
          </a:p>
          <a:p>
            <a:r>
              <a:rPr lang="en-US" sz="2400" dirty="0"/>
              <a:t>Are their any commodities that are not global in today’s world</a:t>
            </a:r>
            <a:r>
              <a:rPr lang="en-US" dirty="0"/>
              <a: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0"/>
            <a:ext cx="9144000" cy="6858000"/>
          </a:xfrm>
          <a:prstGeom prst="rect">
            <a:avLst/>
          </a:prstGeom>
        </p:spPr>
      </p:pic>
    </p:spTree>
    <p:extLst>
      <p:ext uri="{BB962C8B-B14F-4D97-AF65-F5344CB8AC3E}">
        <p14:creationId xmlns:p14="http://schemas.microsoft.com/office/powerpoint/2010/main" val="19264156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Corte’s</a:t>
            </a:r>
          </a:p>
        </p:txBody>
      </p:sp>
      <p:sp>
        <p:nvSpPr>
          <p:cNvPr id="3" name="Content Placeholder 2"/>
          <p:cNvSpPr>
            <a:spLocks noGrp="1"/>
          </p:cNvSpPr>
          <p:nvPr>
            <p:ph sz="half" idx="1"/>
          </p:nvPr>
        </p:nvSpPr>
        <p:spPr/>
        <p:txBody>
          <a:bodyPr/>
          <a:lstStyle/>
          <a:p>
            <a:endParaRPr lang="en-US" dirty="0"/>
          </a:p>
        </p:txBody>
      </p:sp>
      <p:sp>
        <p:nvSpPr>
          <p:cNvPr id="4" name="Content Placeholder 3"/>
          <p:cNvSpPr>
            <a:spLocks noGrp="1"/>
          </p:cNvSpPr>
          <p:nvPr>
            <p:ph sz="half" idx="2"/>
          </p:nvPr>
        </p:nvSpPr>
        <p:spPr/>
        <p:txBody>
          <a:bodyPr/>
          <a:lstStyle/>
          <a:p>
            <a:r>
              <a:rPr lang="en-US" dirty="0"/>
              <a:t>Different warfare</a:t>
            </a:r>
          </a:p>
          <a:p>
            <a:r>
              <a:rPr lang="en-US" dirty="0"/>
              <a:t>Advanced Weapons</a:t>
            </a:r>
          </a:p>
          <a:p>
            <a:r>
              <a:rPr lang="en-US" dirty="0" err="1"/>
              <a:t>Tlaxcalans</a:t>
            </a:r>
            <a:endParaRPr lang="en-US" dirty="0"/>
          </a:p>
          <a:p>
            <a:r>
              <a:rPr lang="en-US" dirty="0"/>
              <a:t>Disease, bombardment, starvation</a:t>
            </a:r>
          </a:p>
          <a:p>
            <a:r>
              <a:rPr lang="en-US" dirty="0"/>
              <a:t>Effective conquest had to be swift</a:t>
            </a:r>
          </a:p>
        </p:txBody>
      </p:sp>
      <p:pic>
        <p:nvPicPr>
          <p:cNvPr id="5" name="Picture 4"/>
          <p:cNvPicPr>
            <a:picLocks noChangeAspect="1"/>
          </p:cNvPicPr>
          <p:nvPr/>
        </p:nvPicPr>
        <p:blipFill>
          <a:blip r:embed="rId2"/>
          <a:stretch>
            <a:fillRect/>
          </a:stretch>
        </p:blipFill>
        <p:spPr>
          <a:xfrm>
            <a:off x="457200" y="1600200"/>
            <a:ext cx="4038600" cy="4525963"/>
          </a:xfrm>
          <a:prstGeom prst="rect">
            <a:avLst/>
          </a:prstGeom>
        </p:spPr>
      </p:pic>
    </p:spTree>
    <p:extLst>
      <p:ext uri="{BB962C8B-B14F-4D97-AF65-F5344CB8AC3E}">
        <p14:creationId xmlns:p14="http://schemas.microsoft.com/office/powerpoint/2010/main" val="18048547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Inca Empire</a:t>
            </a:r>
          </a:p>
        </p:txBody>
      </p:sp>
      <p:sp>
        <p:nvSpPr>
          <p:cNvPr id="3" name="Content Placeholder 2"/>
          <p:cNvSpPr>
            <a:spLocks noGrp="1"/>
          </p:cNvSpPr>
          <p:nvPr>
            <p:ph idx="1"/>
          </p:nvPr>
        </p:nvSpPr>
        <p:spPr/>
        <p:txBody>
          <a:bodyPr/>
          <a:lstStyle/>
          <a:p>
            <a:r>
              <a:rPr lang="en-US" dirty="0"/>
              <a:t>4-6 million people</a:t>
            </a:r>
          </a:p>
          <a:p>
            <a:r>
              <a:rPr lang="en-US" dirty="0"/>
              <a:t>Internally split</a:t>
            </a:r>
          </a:p>
          <a:p>
            <a:r>
              <a:rPr lang="en-US" dirty="0"/>
              <a:t>Modern day Chile, Peru, Brazil, Bolivia, Ecuador &amp; Columbia</a:t>
            </a:r>
          </a:p>
          <a:p>
            <a:r>
              <a:rPr lang="en-US" dirty="0"/>
              <a:t>Spanish arrive 1532</a:t>
            </a:r>
          </a:p>
        </p:txBody>
      </p:sp>
    </p:spTree>
    <p:extLst>
      <p:ext uri="{BB962C8B-B14F-4D97-AF65-F5344CB8AC3E}">
        <p14:creationId xmlns:p14="http://schemas.microsoft.com/office/powerpoint/2010/main" val="2263853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Francisco Pizarro</a:t>
            </a:r>
          </a:p>
        </p:txBody>
      </p:sp>
      <p:sp>
        <p:nvSpPr>
          <p:cNvPr id="3" name="Content Placeholder 2"/>
          <p:cNvSpPr>
            <a:spLocks noGrp="1"/>
          </p:cNvSpPr>
          <p:nvPr>
            <p:ph sz="half" idx="1"/>
          </p:nvPr>
        </p:nvSpPr>
        <p:spPr/>
        <p:txBody>
          <a:bodyPr/>
          <a:lstStyle/>
          <a:p>
            <a:endParaRPr lang="en-US" dirty="0"/>
          </a:p>
        </p:txBody>
      </p:sp>
      <p:sp>
        <p:nvSpPr>
          <p:cNvPr id="5" name="Content Placeholder 4"/>
          <p:cNvSpPr>
            <a:spLocks noGrp="1"/>
          </p:cNvSpPr>
          <p:nvPr>
            <p:ph sz="half" idx="2"/>
          </p:nvPr>
        </p:nvSpPr>
        <p:spPr/>
        <p:txBody>
          <a:bodyPr/>
          <a:lstStyle/>
          <a:p>
            <a:r>
              <a:rPr lang="en-US" dirty="0"/>
              <a:t>Followed Corte’s plan</a:t>
            </a:r>
          </a:p>
          <a:p>
            <a:r>
              <a:rPr lang="en-US" dirty="0"/>
              <a:t>Violent &amp; fast</a:t>
            </a:r>
          </a:p>
          <a:p>
            <a:r>
              <a:rPr lang="en-US" dirty="0"/>
              <a:t>Disease did the trick</a:t>
            </a:r>
          </a:p>
          <a:p>
            <a:r>
              <a:rPr lang="en-US" dirty="0"/>
              <a:t>1545 Silver ore discovered in Potosi (modern Peru)</a:t>
            </a:r>
          </a:p>
          <a:p>
            <a:endParaRPr lang="en-US" dirty="0"/>
          </a:p>
        </p:txBody>
      </p:sp>
      <p:pic>
        <p:nvPicPr>
          <p:cNvPr id="6" name="Picture 5"/>
          <p:cNvPicPr>
            <a:picLocks noChangeAspect="1"/>
          </p:cNvPicPr>
          <p:nvPr/>
        </p:nvPicPr>
        <p:blipFill>
          <a:blip r:embed="rId2"/>
          <a:stretch>
            <a:fillRect/>
          </a:stretch>
        </p:blipFill>
        <p:spPr>
          <a:xfrm>
            <a:off x="457200" y="1600200"/>
            <a:ext cx="4038600" cy="4525963"/>
          </a:xfrm>
          <a:prstGeom prst="rect">
            <a:avLst/>
          </a:prstGeom>
        </p:spPr>
      </p:pic>
    </p:spTree>
    <p:extLst>
      <p:ext uri="{BB962C8B-B14F-4D97-AF65-F5344CB8AC3E}">
        <p14:creationId xmlns:p14="http://schemas.microsoft.com/office/powerpoint/2010/main" val="16655428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Benefits	</a:t>
            </a:r>
          </a:p>
        </p:txBody>
      </p:sp>
      <p:sp>
        <p:nvSpPr>
          <p:cNvPr id="3" name="Content Placeholder 2"/>
          <p:cNvSpPr>
            <a:spLocks noGrp="1"/>
          </p:cNvSpPr>
          <p:nvPr>
            <p:ph idx="1"/>
          </p:nvPr>
        </p:nvSpPr>
        <p:spPr/>
        <p:txBody>
          <a:bodyPr/>
          <a:lstStyle/>
          <a:p>
            <a:r>
              <a:rPr lang="en-US" dirty="0"/>
              <a:t>A place for European products</a:t>
            </a:r>
          </a:p>
          <a:p>
            <a:r>
              <a:rPr lang="en-US" dirty="0"/>
              <a:t>Major trade</a:t>
            </a:r>
          </a:p>
          <a:p>
            <a:r>
              <a:rPr lang="en-US" dirty="0"/>
              <a:t>Imperial expansion</a:t>
            </a:r>
          </a:p>
          <a:p>
            <a:endParaRPr lang="en-US" dirty="0"/>
          </a:p>
        </p:txBody>
      </p:sp>
    </p:spTree>
    <p:extLst>
      <p:ext uri="{BB962C8B-B14F-4D97-AF65-F5344CB8AC3E}">
        <p14:creationId xmlns:p14="http://schemas.microsoft.com/office/powerpoint/2010/main" val="3288875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rot="10800000" flipV="1">
            <a:off x="549275" y="1444531"/>
            <a:ext cx="8042276" cy="3236326"/>
          </a:xfrm>
        </p:spPr>
        <p:txBody>
          <a:bodyPr/>
          <a:lstStyle/>
          <a:p>
            <a:r>
              <a:rPr lang="en-US"/>
              <a:t>http://</a:t>
            </a:r>
            <a:r>
              <a:rPr lang="en-US" err="1"/>
              <a:t>www.wwnorton.com</a:t>
            </a:r>
            <a:r>
              <a:rPr lang="en-US"/>
              <a:t>/college/history/worlds-together-worlds</a:t>
            </a:r>
            <a:br>
              <a:rPr lang="en-US"/>
            </a:br>
            <a:r>
              <a:rPr lang="en-US"/>
              <a:t>-apart3/</a:t>
            </a:r>
            <a:r>
              <a:rPr lang="en-US" err="1"/>
              <a:t>ch</a:t>
            </a:r>
            <a:r>
              <a:rPr lang="en-US"/>
              <a:t>/12/</a:t>
            </a:r>
            <a:r>
              <a:rPr lang="en-US" err="1"/>
              <a:t>imaps.aspx</a:t>
            </a:r>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07576"/>
            <a:ext cx="9143999" cy="6750424"/>
          </a:xfrm>
        </p:spPr>
      </p:pic>
    </p:spTree>
    <p:extLst>
      <p:ext uri="{BB962C8B-B14F-4D97-AF65-F5344CB8AC3E}">
        <p14:creationId xmlns:p14="http://schemas.microsoft.com/office/powerpoint/2010/main" val="12723435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49275" y="107576"/>
            <a:ext cx="8042276" cy="908424"/>
          </a:xfrm>
        </p:spPr>
        <p:txBody>
          <a:bodyPr/>
          <a:lstStyle/>
          <a:p>
            <a:r>
              <a:rPr lang="en-US"/>
              <a:t>People Meet</a:t>
            </a:r>
          </a:p>
        </p:txBody>
      </p:sp>
      <p:pic>
        <p:nvPicPr>
          <p:cNvPr id="5" name="Picture 4"/>
          <p:cNvPicPr>
            <a:picLocks noChangeAspect="1"/>
          </p:cNvPicPr>
          <p:nvPr/>
        </p:nvPicPr>
        <p:blipFill>
          <a:blip r:embed="rId2"/>
          <a:stretch>
            <a:fillRect/>
          </a:stretch>
        </p:blipFill>
        <p:spPr>
          <a:xfrm>
            <a:off x="549275" y="1251858"/>
            <a:ext cx="8042275" cy="500742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3689533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New Immigration</a:t>
            </a:r>
          </a:p>
        </p:txBody>
      </p:sp>
      <p:sp>
        <p:nvSpPr>
          <p:cNvPr id="4" name="TextBox 3"/>
          <p:cNvSpPr txBox="1"/>
          <p:nvPr/>
        </p:nvSpPr>
        <p:spPr>
          <a:xfrm>
            <a:off x="678873" y="2008909"/>
            <a:ext cx="7813963" cy="4524315"/>
          </a:xfrm>
          <a:prstGeom prst="rect">
            <a:avLst/>
          </a:prstGeom>
          <a:noFill/>
        </p:spPr>
        <p:txBody>
          <a:bodyPr wrap="square" rtlCol="0">
            <a:spAutoFit/>
          </a:bodyPr>
          <a:lstStyle/>
          <a:p>
            <a:r>
              <a:rPr lang="en-US" sz="2400" dirty="0"/>
              <a:t>¼ Million to New Spain 1492-1650</a:t>
            </a:r>
          </a:p>
          <a:p>
            <a:endParaRPr lang="en-US" sz="2400" dirty="0"/>
          </a:p>
          <a:p>
            <a:r>
              <a:rPr lang="en-US" sz="2400" dirty="0"/>
              <a:t>¼ million to New England 1492-1650</a:t>
            </a:r>
          </a:p>
          <a:p>
            <a:endParaRPr lang="en-US" sz="2400" dirty="0"/>
          </a:p>
          <a:p>
            <a:endParaRPr lang="en-US" sz="2400" dirty="0"/>
          </a:p>
          <a:p>
            <a:r>
              <a:rPr lang="en-US" sz="2400" dirty="0"/>
              <a:t>By 1600- 275,000 Africans to the Caribbean</a:t>
            </a:r>
          </a:p>
          <a:p>
            <a:endParaRPr lang="en-US" sz="2400" dirty="0"/>
          </a:p>
          <a:p>
            <a:endParaRPr lang="en-US" sz="2400" dirty="0"/>
          </a:p>
          <a:p>
            <a:endParaRPr lang="en-US" sz="2400" dirty="0"/>
          </a:p>
          <a:p>
            <a:endParaRPr lang="en-US" sz="2400" dirty="0"/>
          </a:p>
          <a:p>
            <a:endParaRPr lang="en-US" sz="2400" dirty="0"/>
          </a:p>
          <a:p>
            <a:r>
              <a:rPr lang="en-US" sz="2400" dirty="0"/>
              <a:t>90% Death rate of indigenous population</a:t>
            </a:r>
          </a:p>
        </p:txBody>
      </p:sp>
    </p:spTree>
    <p:extLst>
      <p:ext uri="{BB962C8B-B14F-4D97-AF65-F5344CB8AC3E}">
        <p14:creationId xmlns:p14="http://schemas.microsoft.com/office/powerpoint/2010/main" val="17327695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mongol"/>
          <p:cNvPicPr>
            <a:picLocks noChangeAspect="1" noChangeArrowheads="1"/>
          </p:cNvPicPr>
          <p:nvPr/>
        </p:nvPicPr>
        <p:blipFill>
          <a:blip r:embed="rId2"/>
          <a:srcRect/>
          <a:stretch>
            <a:fillRect/>
          </a:stretch>
        </p:blipFill>
        <p:spPr bwMode="auto">
          <a:xfrm>
            <a:off x="381000" y="728133"/>
            <a:ext cx="8229600" cy="5520267"/>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16055"/>
            <a:ext cx="8305800" cy="2608021"/>
          </a:xfrm>
        </p:spPr>
        <p:txBody>
          <a:bodyPr/>
          <a:lstStyle/>
          <a:p>
            <a:r>
              <a:rPr lang="en-US" dirty="0"/>
              <a:t>What occurs in the mid 16</a:t>
            </a:r>
            <a:r>
              <a:rPr lang="en-US" baseline="30000" dirty="0"/>
              <a:t>th</a:t>
            </a:r>
            <a:r>
              <a:rPr lang="en-US" dirty="0"/>
              <a:t> Century that greatly speeds things up?</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50999"/>
            <a:ext cx="8229600" cy="5571060"/>
          </a:xfrm>
        </p:spPr>
        <p:txBody>
          <a:bodyPr>
            <a:normAutofit fontScale="90000"/>
          </a:bodyPr>
          <a:lstStyle/>
          <a:p>
            <a:r>
              <a:rPr lang="en-US" dirty="0"/>
              <a:t>In the mid-fifteenth century, the Ming government's century-old system of using paper currency  collapsed. China adopted silver as its preferred medium of exchange, and promised from then on to pay all salaries — and to collect all taxes — in silver.</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511359"/>
            <a:ext cx="8042276" cy="1962965"/>
          </a:xfrm>
        </p:spPr>
        <p:txBody>
          <a:bodyPr/>
          <a:lstStyle/>
          <a:p>
            <a:r>
              <a:rPr lang="en-US" dirty="0"/>
              <a:t>China needed a boat load of Silver, and fast! Who had silver?</a:t>
            </a:r>
          </a:p>
        </p:txBody>
      </p:sp>
      <p:pic>
        <p:nvPicPr>
          <p:cNvPr id="3" name="Picture 2"/>
          <p:cNvPicPr>
            <a:picLocks noChangeAspect="1"/>
          </p:cNvPicPr>
          <p:nvPr/>
        </p:nvPicPr>
        <p:blipFill>
          <a:blip r:embed="rId2"/>
          <a:stretch>
            <a:fillRect/>
          </a:stretch>
        </p:blipFill>
        <p:spPr>
          <a:xfrm>
            <a:off x="1451495" y="3002179"/>
            <a:ext cx="5739998" cy="2952693"/>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676316"/>
            <a:ext cx="8042276" cy="2193899"/>
          </a:xfrm>
        </p:spPr>
        <p:txBody>
          <a:bodyPr/>
          <a:lstStyle/>
          <a:p>
            <a:r>
              <a:rPr lang="en-US" dirty="0"/>
              <a:t>China had always traded for silver with Japan, but now they needed a lot more.</a:t>
            </a:r>
          </a:p>
        </p:txBody>
      </p:sp>
      <p:pic>
        <p:nvPicPr>
          <p:cNvPr id="3" name="Picture 2"/>
          <p:cNvPicPr>
            <a:picLocks noChangeAspect="1"/>
          </p:cNvPicPr>
          <p:nvPr/>
        </p:nvPicPr>
        <p:blipFill>
          <a:blip r:embed="rId2"/>
          <a:stretch>
            <a:fillRect/>
          </a:stretch>
        </p:blipFill>
        <p:spPr>
          <a:xfrm>
            <a:off x="2094770" y="3348584"/>
            <a:ext cx="4957438" cy="283722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659819"/>
            <a:ext cx="8042276" cy="4239341"/>
          </a:xfrm>
        </p:spPr>
        <p:txBody>
          <a:bodyPr/>
          <a:lstStyle/>
          <a:p>
            <a:r>
              <a:rPr lang="en-US" sz="8000" dirty="0"/>
              <a:t>1545</a:t>
            </a:r>
            <a:br>
              <a:rPr lang="en-US" dirty="0"/>
            </a:br>
            <a:r>
              <a:rPr lang="en-US" dirty="0"/>
              <a:t>Silver ore was discovered at Potosí by an Indian servant named Diego </a:t>
            </a:r>
            <a:r>
              <a:rPr lang="en-US" dirty="0" err="1"/>
              <a:t>Gualpa</a:t>
            </a:r>
            <a:r>
              <a:rPr lang="en-US" dirty="0"/>
              <a:t>. </a:t>
            </a:r>
            <a:br>
              <a:rPr lang="en-US" dirty="0"/>
            </a:b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6111224"/>
          </a:xfrm>
        </p:spPr>
        <p:txBody>
          <a:bodyPr/>
          <a:lstStyle/>
          <a:p>
            <a:r>
              <a:rPr lang="en-US" sz="8000"/>
              <a:t>1559</a:t>
            </a:r>
            <a:br>
              <a:rPr lang="en-US" sz="3600"/>
            </a:br>
            <a:r>
              <a:rPr lang="en-US" sz="3600"/>
              <a:t>The first mercury mines at Huancavelica were discovered in and others came into operation soon after. In 1571, after numerous trials, the Spanish perfected the techniques for refining Potosí’s silver ore with Huancavelica’s mercury,</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Potosi’</a:t>
            </a:r>
          </a:p>
        </p:txBody>
      </p:sp>
      <p:pic>
        <p:nvPicPr>
          <p:cNvPr id="4" name="Picture 3"/>
          <p:cNvPicPr>
            <a:picLocks noChangeAspect="1"/>
          </p:cNvPicPr>
          <p:nvPr/>
        </p:nvPicPr>
        <p:blipFill>
          <a:blip r:embed="rId2"/>
          <a:stretch>
            <a:fillRect/>
          </a:stretch>
        </p:blipFill>
        <p:spPr>
          <a:xfrm>
            <a:off x="2490631" y="1444532"/>
            <a:ext cx="4222529" cy="5413467"/>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Silver Mine Work</a:t>
            </a:r>
          </a:p>
        </p:txBody>
      </p:sp>
      <p:pic>
        <p:nvPicPr>
          <p:cNvPr id="3" name="Picture 2"/>
          <p:cNvPicPr>
            <a:picLocks noChangeAspect="1"/>
          </p:cNvPicPr>
          <p:nvPr/>
        </p:nvPicPr>
        <p:blipFill>
          <a:blip r:embed="rId2"/>
          <a:stretch>
            <a:fillRect/>
          </a:stretch>
        </p:blipFill>
        <p:spPr>
          <a:xfrm>
            <a:off x="1781379" y="1962963"/>
            <a:ext cx="5888447" cy="466361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8000"/>
              <a:t>1571</a:t>
            </a:r>
          </a:p>
        </p:txBody>
      </p:sp>
      <p:pic>
        <p:nvPicPr>
          <p:cNvPr id="5" name="Picture 4"/>
          <p:cNvPicPr>
            <a:picLocks noChangeAspect="1"/>
          </p:cNvPicPr>
          <p:nvPr/>
        </p:nvPicPr>
        <p:blipFill>
          <a:blip r:embed="rId2"/>
          <a:stretch>
            <a:fillRect/>
          </a:stretch>
        </p:blipFill>
        <p:spPr>
          <a:xfrm>
            <a:off x="2775858" y="1444532"/>
            <a:ext cx="4019773" cy="5413468"/>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791784"/>
            <a:ext cx="8042276" cy="5344538"/>
          </a:xfrm>
        </p:spPr>
        <p:txBody>
          <a:bodyPr/>
          <a:lstStyle/>
          <a:p>
            <a:r>
              <a:rPr lang="en-US" sz="6000"/>
              <a:t>Manila was Founded</a:t>
            </a:r>
            <a:br>
              <a:rPr lang="en-US"/>
            </a:br>
            <a:br>
              <a:rPr lang="en-US"/>
            </a:br>
            <a:r>
              <a:rPr lang="en-US" sz="3600"/>
              <a:t>Miguel Lopez de </a:t>
            </a:r>
            <a:r>
              <a:rPr lang="en-US" sz="3600" err="1"/>
              <a:t>Legazpi</a:t>
            </a:r>
            <a:r>
              <a:rPr lang="en-US" sz="3600"/>
              <a:t> </a:t>
            </a:r>
            <a:br>
              <a:rPr lang="en-US" sz="3600"/>
            </a:br>
            <a:r>
              <a:rPr lang="en-US" sz="3600"/>
              <a:t>&amp;</a:t>
            </a:r>
            <a:br>
              <a:rPr lang="en-US" sz="3600"/>
            </a:br>
            <a:r>
              <a:rPr lang="en-US" sz="3600"/>
              <a:t>Andres de </a:t>
            </a:r>
            <a:r>
              <a:rPr lang="en-US" sz="3600" err="1"/>
              <a:t>Urdaneta</a:t>
            </a:r>
            <a:br>
              <a:rPr lang="en-US"/>
            </a:br>
            <a:br>
              <a:rPr lang="en-US"/>
            </a:br>
            <a:r>
              <a:rPr lang="en-US" sz="2400"/>
              <a:t>-initiate silver trade across the Pacific</a:t>
            </a:r>
            <a:br>
              <a:rPr lang="en-US" sz="2400"/>
            </a:br>
            <a:endParaRPr lang="en-US" sz="24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p:cNvPicPr>
          <p:nvPr/>
        </p:nvPicPr>
        <p:blipFill>
          <a:blip r:embed="rId2"/>
          <a:srcRect/>
          <a:stretch>
            <a:fillRect/>
          </a:stretch>
        </p:blipFill>
        <p:spPr bwMode="auto">
          <a:xfrm>
            <a:off x="457200" y="609600"/>
            <a:ext cx="8686800" cy="5867400"/>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402117"/>
            <a:ext cx="8042276" cy="3216620"/>
          </a:xfrm>
        </p:spPr>
        <p:txBody>
          <a:bodyPr/>
          <a:lstStyle/>
          <a:p>
            <a:r>
              <a:rPr lang="en-US"/>
              <a:t>Manila initiated substantial and continuous trade across the Pacific Ocean for the first time in history.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4593639"/>
          </a:xfrm>
        </p:spPr>
        <p:txBody>
          <a:bodyPr/>
          <a:lstStyle/>
          <a:p>
            <a:r>
              <a:rPr lang="en-US"/>
              <a:t>Impact of the silver trade.</a:t>
            </a:r>
            <a:br>
              <a:rPr lang="en-US"/>
            </a:br>
            <a:br>
              <a:rPr lang="en-US"/>
            </a:br>
            <a:br>
              <a:rPr lang="en-US"/>
            </a:br>
            <a:r>
              <a:rPr lang="en-US" sz="2400"/>
              <a:t>-In Japan, the Tokugawa shoguns grew rich off the trade in silver, which they used to strengthen the state against warlords. In addition, the global silver trade encouraged the Japanese to produce other commodities for export, which then made their way to the Americas, Europe, and West Africa.</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Spain</a:t>
            </a:r>
          </a:p>
        </p:txBody>
      </p:sp>
      <p:sp>
        <p:nvSpPr>
          <p:cNvPr id="3" name="Content Placeholder 2"/>
          <p:cNvSpPr>
            <a:spLocks noGrp="1"/>
          </p:cNvSpPr>
          <p:nvPr>
            <p:ph sz="half" idx="1"/>
          </p:nvPr>
        </p:nvSpPr>
        <p:spPr/>
        <p:txBody>
          <a:bodyPr/>
          <a:lstStyle/>
          <a:p>
            <a:r>
              <a:rPr lang="en-US"/>
              <a:t>Became a leading European power</a:t>
            </a:r>
          </a:p>
          <a:p>
            <a:endParaRPr lang="en-US"/>
          </a:p>
          <a:p>
            <a:r>
              <a:rPr lang="en-US"/>
              <a:t>Insanely rich</a:t>
            </a:r>
          </a:p>
          <a:p>
            <a:endParaRPr lang="en-US"/>
          </a:p>
          <a:p>
            <a:r>
              <a:rPr lang="en-US"/>
              <a:t>Put most eggs in the silver basket</a:t>
            </a:r>
          </a:p>
          <a:p>
            <a:endParaRPr lang="en-US"/>
          </a:p>
        </p:txBody>
      </p:sp>
      <p:sp>
        <p:nvSpPr>
          <p:cNvPr id="4" name="Content Placeholder 3"/>
          <p:cNvSpPr>
            <a:spLocks noGrp="1"/>
          </p:cNvSpPr>
          <p:nvPr>
            <p:ph sz="half" idx="2"/>
          </p:nvPr>
        </p:nvSpPr>
        <p:spPr/>
        <p:txBody>
          <a:bodyPr/>
          <a:lstStyle/>
          <a:p>
            <a:r>
              <a:rPr lang="en-US"/>
              <a:t>By 1750 Silver market was glutted</a:t>
            </a:r>
          </a:p>
          <a:p>
            <a:endParaRPr lang="en-US"/>
          </a:p>
          <a:p>
            <a:r>
              <a:rPr lang="en-US"/>
              <a:t>allowed its European competitors to gain the upper hand in a new global trade focused on sugar, tobacco, gold, and slaves.</a:t>
            </a:r>
          </a:p>
          <a:p>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254392"/>
            <a:ext cx="8042276" cy="3512299"/>
          </a:xfrm>
        </p:spPr>
        <p:txBody>
          <a:bodyPr/>
          <a:lstStyle/>
          <a:p>
            <a:r>
              <a:rPr lang="en-US" sz="6000"/>
              <a:t>China</a:t>
            </a:r>
            <a:br>
              <a:rPr lang="en-US"/>
            </a:br>
            <a:br>
              <a:rPr lang="en-US"/>
            </a:br>
            <a:br>
              <a:rPr lang="en-US"/>
            </a:br>
            <a:r>
              <a:rPr lang="en-US" sz="3200"/>
              <a:t>-improved economy</a:t>
            </a:r>
            <a:br>
              <a:rPr lang="en-US" sz="3200"/>
            </a:br>
            <a:r>
              <a:rPr lang="en-US" sz="3200"/>
              <a:t>- more food</a:t>
            </a:r>
            <a:br>
              <a:rPr lang="en-US" sz="3200"/>
            </a:br>
            <a:r>
              <a:rPr lang="en-US" sz="3200"/>
              <a:t>-massive population growth</a:t>
            </a:r>
            <a:br>
              <a:rPr lang="en-US" sz="3200"/>
            </a:br>
            <a:r>
              <a:rPr lang="en-US" sz="3200"/>
              <a:t>- other markets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348472"/>
            <a:ext cx="8042276" cy="2838063"/>
          </a:xfrm>
        </p:spPr>
        <p:txBody>
          <a:bodyPr/>
          <a:lstStyle/>
          <a:p>
            <a:r>
              <a:rPr lang="en-US"/>
              <a:t>Increased population needed more food</a:t>
            </a:r>
            <a:br>
              <a:rPr lang="en-US"/>
            </a:br>
            <a:br>
              <a:rPr lang="en-US"/>
            </a:br>
            <a:r>
              <a:rPr lang="en-US" sz="2400"/>
              <a:t>-growth had been slow</a:t>
            </a:r>
            <a:br>
              <a:rPr lang="en-US" sz="2400"/>
            </a:br>
            <a:br>
              <a:rPr lang="en-US"/>
            </a:br>
            <a:endParaRPr lang="en-US"/>
          </a:p>
        </p:txBody>
      </p:sp>
      <p:pic>
        <p:nvPicPr>
          <p:cNvPr id="3" name="Picture 2"/>
          <p:cNvPicPr>
            <a:picLocks noChangeAspect="1"/>
          </p:cNvPicPr>
          <p:nvPr/>
        </p:nvPicPr>
        <p:blipFill>
          <a:blip r:embed="rId2"/>
          <a:stretch>
            <a:fillRect/>
          </a:stretch>
        </p:blipFill>
        <p:spPr>
          <a:xfrm>
            <a:off x="2325690" y="4186535"/>
            <a:ext cx="4272010" cy="244606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Potato’s affects</a:t>
            </a:r>
          </a:p>
        </p:txBody>
      </p:sp>
      <p:sp>
        <p:nvSpPr>
          <p:cNvPr id="4" name="Content Placeholder 3"/>
          <p:cNvSpPr>
            <a:spLocks noGrp="1"/>
          </p:cNvSpPr>
          <p:nvPr>
            <p:ph sz="half" idx="1"/>
          </p:nvPr>
        </p:nvSpPr>
        <p:spPr/>
        <p:txBody>
          <a:bodyPr/>
          <a:lstStyle/>
          <a:p>
            <a:r>
              <a:rPr lang="en-US"/>
              <a:t>China- rapid population growth</a:t>
            </a:r>
          </a:p>
          <a:p>
            <a:r>
              <a:rPr lang="en-US"/>
              <a:t>Helped end a famine</a:t>
            </a:r>
          </a:p>
          <a:p>
            <a:r>
              <a:rPr lang="en-US"/>
              <a:t>Became a staple food of much of the Pacific</a:t>
            </a:r>
          </a:p>
          <a:p>
            <a:endParaRPr lang="en-US"/>
          </a:p>
          <a:p>
            <a:r>
              <a:rPr lang="en-US"/>
              <a:t>Today China supplies ¾ of the world sweet potato supply</a:t>
            </a:r>
          </a:p>
        </p:txBody>
      </p:sp>
      <p:sp>
        <p:nvSpPr>
          <p:cNvPr id="5" name="Content Placeholder 4"/>
          <p:cNvSpPr>
            <a:spLocks noGrp="1"/>
          </p:cNvSpPr>
          <p:nvPr>
            <p:ph sz="half" idx="2"/>
          </p:nvPr>
        </p:nvSpPr>
        <p:spPr/>
        <p:txBody>
          <a:bodyPr/>
          <a:lstStyle/>
          <a:p>
            <a:r>
              <a:rPr lang="en-US"/>
              <a:t>Europe- fed rapidly growing populations helped to end famine.</a:t>
            </a:r>
          </a:p>
          <a:p>
            <a:r>
              <a:rPr lang="en-US"/>
              <a:t>Allowed populations to grow at an increased rate</a:t>
            </a:r>
          </a:p>
          <a:p>
            <a:endParaRPr lang="en-US"/>
          </a:p>
          <a:p>
            <a:r>
              <a:rPr lang="en-US"/>
              <a:t>Average Irish laborer consumed 12.5 lbs a day in 1839 study</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340445"/>
            <a:ext cx="8042276" cy="2265268"/>
          </a:xfrm>
        </p:spPr>
        <p:txBody>
          <a:bodyPr/>
          <a:lstStyle/>
          <a:p>
            <a:r>
              <a:rPr lang="en-US"/>
              <a:t>Chinese markets led to an increase in British opium and tobacco trade.</a:t>
            </a:r>
          </a:p>
        </p:txBody>
      </p:sp>
      <p:pic>
        <p:nvPicPr>
          <p:cNvPr id="3" name="Picture 2"/>
          <p:cNvPicPr>
            <a:picLocks noChangeAspect="1"/>
          </p:cNvPicPr>
          <p:nvPr/>
        </p:nvPicPr>
        <p:blipFill>
          <a:blip r:embed="rId2"/>
          <a:stretch>
            <a:fillRect/>
          </a:stretch>
        </p:blipFill>
        <p:spPr>
          <a:xfrm>
            <a:off x="798688" y="3590735"/>
            <a:ext cx="2461532" cy="2393237"/>
          </a:xfrm>
          <a:prstGeom prst="rect">
            <a:avLst/>
          </a:prstGeom>
        </p:spPr>
      </p:pic>
      <p:pic>
        <p:nvPicPr>
          <p:cNvPr id="4" name="Picture 3"/>
          <p:cNvPicPr>
            <a:picLocks noChangeAspect="1"/>
          </p:cNvPicPr>
          <p:nvPr/>
        </p:nvPicPr>
        <p:blipFill>
          <a:blip r:embed="rId3"/>
          <a:stretch>
            <a:fillRect/>
          </a:stretch>
        </p:blipFill>
        <p:spPr>
          <a:xfrm>
            <a:off x="4962343" y="3590735"/>
            <a:ext cx="3037634" cy="2393237"/>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Europeans had a strong desire for Chinese fine goods</a:t>
            </a:r>
            <a:br>
              <a:rPr lang="en-US"/>
            </a:br>
            <a:endParaRPr lang="en-US"/>
          </a:p>
        </p:txBody>
      </p:sp>
      <p:sp>
        <p:nvSpPr>
          <p:cNvPr id="3" name="Text Placeholder 2"/>
          <p:cNvSpPr>
            <a:spLocks noGrp="1"/>
          </p:cNvSpPr>
          <p:nvPr>
            <p:ph type="body" idx="1"/>
          </p:nvPr>
        </p:nvSpPr>
        <p:spPr/>
        <p:txBody>
          <a:bodyPr>
            <a:normAutofit/>
          </a:bodyPr>
          <a:lstStyle/>
          <a:p>
            <a:r>
              <a:rPr lang="en-US" sz="2400">
                <a:solidFill>
                  <a:schemeClr val="accent1"/>
                </a:solidFill>
              </a:rPr>
              <a:t>-Silk </a:t>
            </a:r>
          </a:p>
          <a:p>
            <a:r>
              <a:rPr lang="en-US" sz="2400">
                <a:solidFill>
                  <a:schemeClr val="accent1"/>
                </a:solidFill>
              </a:rPr>
              <a:t>-porcelain</a:t>
            </a:r>
          </a:p>
          <a:p>
            <a:r>
              <a:rPr lang="en-US" sz="2400">
                <a:solidFill>
                  <a:schemeClr val="accent1"/>
                </a:solidFill>
              </a:rPr>
              <a:t>-fine stones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Opium Trade Today</a:t>
            </a:r>
          </a:p>
        </p:txBody>
      </p:sp>
      <p:pic>
        <p:nvPicPr>
          <p:cNvPr id="4" name="Picture 3"/>
          <p:cNvPicPr>
            <a:picLocks noChangeAspect="1"/>
          </p:cNvPicPr>
          <p:nvPr/>
        </p:nvPicPr>
        <p:blipFill>
          <a:blip r:embed="rId2"/>
          <a:stretch>
            <a:fillRect/>
          </a:stretch>
        </p:blipFill>
        <p:spPr>
          <a:xfrm>
            <a:off x="877950" y="1928629"/>
            <a:ext cx="7513768" cy="4202215"/>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144000" cy="6857999"/>
          </a:xfrm>
        </p:spPr>
      </p:pic>
    </p:spTree>
    <p:extLst>
      <p:ext uri="{BB962C8B-B14F-4D97-AF65-F5344CB8AC3E}">
        <p14:creationId xmlns:p14="http://schemas.microsoft.com/office/powerpoint/2010/main" val="6092675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04800" y="5749636"/>
            <a:ext cx="8534400" cy="574964"/>
          </a:xfrm>
        </p:spPr>
        <p:txBody>
          <a:bodyPr/>
          <a:lstStyle/>
          <a:p>
            <a:r>
              <a:rPr lang="en-US" dirty="0"/>
              <a:t>Early Map of the Atlantic Ocean</a:t>
            </a:r>
          </a:p>
          <a:p>
            <a:pPr lvl="1"/>
            <a:r>
              <a:rPr lang="en-US" dirty="0"/>
              <a:t>This map illustrates early notions of the geography of the Atlantic Ocean, which directly influenced Columbus's plans.</a:t>
            </a:r>
          </a:p>
        </p:txBody>
      </p:sp>
      <p:sp>
        <p:nvSpPr>
          <p:cNvPr id="5" name="Rectangle 4"/>
          <p:cNvSpPr>
            <a:spLocks/>
          </p:cNvSpPr>
          <p:nvPr/>
        </p:nvSpPr>
        <p:spPr bwMode="auto">
          <a:xfrm>
            <a:off x="0" y="6400800"/>
            <a:ext cx="9144000" cy="469900"/>
          </a:xfrm>
          <a:prstGeom prst="rect">
            <a:avLst/>
          </a:prstGeom>
          <a:solidFill>
            <a:srgbClr val="F6F6F6"/>
          </a:solidFill>
          <a:ln>
            <a:noFill/>
          </a:ln>
          <a:extLst>
            <a:ext uri="{91240B29-F687-4f45-9708-019B960494DF}">
              <a14:hiddenLine xmlns="" xmlns:a14="http://schemas.microsoft.com/office/drawing/2010/main" w="3175">
                <a:solidFill>
                  <a:srgbClr val="D7D7D7"/>
                </a:solidFill>
                <a:miter lim="800000"/>
                <a:headEnd/>
                <a:tailEnd/>
              </a14:hiddenLine>
            </a:ext>
          </a:extLst>
        </p:spPr>
        <p:txBody>
          <a:bodyPr lIns="0" tIns="0" rIns="0" bIns="0"/>
          <a:lstStyle/>
          <a:p>
            <a:endParaRPr lang="en-US" dirty="0"/>
          </a:p>
        </p:txBody>
      </p:sp>
      <p:pic>
        <p:nvPicPr>
          <p:cNvPr id="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538913"/>
            <a:ext cx="1422400" cy="2174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sp>
        <p:nvSpPr>
          <p:cNvPr id="9" name="Rectangle 8"/>
          <p:cNvSpPr>
            <a:spLocks/>
          </p:cNvSpPr>
          <p:nvPr/>
        </p:nvSpPr>
        <p:spPr bwMode="auto">
          <a:xfrm>
            <a:off x="0" y="6815"/>
            <a:ext cx="9144000" cy="317500"/>
          </a:xfrm>
          <a:prstGeom prst="rect">
            <a:avLst/>
          </a:prstGeom>
          <a:solidFill>
            <a:srgbClr val="F0F0F0"/>
          </a:solidFill>
          <a:ln>
            <a:noFill/>
          </a:ln>
          <a:extLst>
            <a:ext uri="{91240B29-F687-4f45-9708-019B960494DF}">
              <a14:hiddenLine xmlns="" xmlns:a14="http://schemas.microsoft.com/office/drawing/2010/main" w="12700" cap="flat">
                <a:solidFill>
                  <a:srgbClr val="D7D7D7"/>
                </a:solidFill>
                <a:miter lim="800000"/>
                <a:headEnd type="none" w="med" len="med"/>
                <a:tailEnd type="none" w="med" len="med"/>
              </a14:hiddenLine>
            </a:ext>
          </a:extLst>
        </p:spPr>
        <p:txBody>
          <a:bodyPr lIns="0" tIns="0" rIns="0" bIns="0"/>
          <a:lstStyle/>
          <a:p>
            <a:endParaRPr lang="en-US" dirty="0"/>
          </a:p>
        </p:txBody>
      </p:sp>
      <p:sp>
        <p:nvSpPr>
          <p:cNvPr id="11" name="Line 5"/>
          <p:cNvSpPr>
            <a:spLocks noChangeShapeType="1"/>
          </p:cNvSpPr>
          <p:nvPr/>
        </p:nvSpPr>
        <p:spPr bwMode="auto">
          <a:xfrm>
            <a:off x="3046413" y="11113"/>
            <a:ext cx="3049587" cy="0"/>
          </a:xfrm>
          <a:prstGeom prst="line">
            <a:avLst/>
          </a:prstGeom>
          <a:noFill/>
          <a:ln w="38100">
            <a:solidFill>
              <a:srgbClr val="228CBC"/>
            </a:solidFill>
            <a:miter lim="800000"/>
            <a:headEnd/>
            <a:tailEnd/>
          </a:ln>
          <a:extLst>
            <a:ext uri="{909E8E84-426E-40dd-AFC4-6F175D3DCCD1}">
              <a14:hiddenFill xmlns="" xmlns:a14="http://schemas.microsoft.com/office/drawing/2010/main">
                <a:noFill/>
              </a14:hiddenFill>
            </a:ext>
          </a:extLst>
        </p:spPr>
        <p:txBody>
          <a:bodyPr lIns="0" tIns="0" rIns="0" bIns="0"/>
          <a:lstStyle/>
          <a:p>
            <a:endParaRPr lang="en-US" dirty="0"/>
          </a:p>
        </p:txBody>
      </p:sp>
      <p:sp>
        <p:nvSpPr>
          <p:cNvPr id="12" name="Line 6"/>
          <p:cNvSpPr>
            <a:spLocks noChangeShapeType="1"/>
          </p:cNvSpPr>
          <p:nvPr/>
        </p:nvSpPr>
        <p:spPr bwMode="auto">
          <a:xfrm>
            <a:off x="0" y="11113"/>
            <a:ext cx="3048000" cy="0"/>
          </a:xfrm>
          <a:prstGeom prst="line">
            <a:avLst/>
          </a:prstGeom>
          <a:noFill/>
          <a:ln w="38100">
            <a:solidFill>
              <a:srgbClr val="FDB620"/>
            </a:solidFill>
            <a:miter lim="800000"/>
            <a:headEnd/>
            <a:tailEnd/>
          </a:ln>
          <a:extLst>
            <a:ext uri="{909E8E84-426E-40dd-AFC4-6F175D3DCCD1}">
              <a14:hiddenFill xmlns="" xmlns:a14="http://schemas.microsoft.com/office/drawing/2010/main">
                <a:noFill/>
              </a14:hiddenFill>
            </a:ext>
          </a:extLst>
        </p:spPr>
        <p:txBody>
          <a:bodyPr lIns="0" tIns="0" rIns="0" bIns="0"/>
          <a:lstStyle/>
          <a:p>
            <a:endParaRPr lang="en-US" dirty="0"/>
          </a:p>
        </p:txBody>
      </p:sp>
      <p:sp>
        <p:nvSpPr>
          <p:cNvPr id="13" name="Line 7"/>
          <p:cNvSpPr>
            <a:spLocks noChangeShapeType="1"/>
          </p:cNvSpPr>
          <p:nvPr/>
        </p:nvSpPr>
        <p:spPr bwMode="auto">
          <a:xfrm>
            <a:off x="6094413" y="11113"/>
            <a:ext cx="3049587" cy="0"/>
          </a:xfrm>
          <a:prstGeom prst="line">
            <a:avLst/>
          </a:prstGeom>
          <a:noFill/>
          <a:ln w="38100">
            <a:solidFill>
              <a:srgbClr val="7BBB45"/>
            </a:solidFill>
            <a:miter lim="800000"/>
            <a:headEnd/>
            <a:tailEnd/>
          </a:ln>
          <a:extLst>
            <a:ext uri="{909E8E84-426E-40dd-AFC4-6F175D3DCCD1}">
              <a14:hiddenFill xmlns="" xmlns:a14="http://schemas.microsoft.com/office/drawing/2010/main">
                <a:noFill/>
              </a14:hiddenFill>
            </a:ext>
          </a:extLst>
        </p:spPr>
        <p:txBody>
          <a:bodyPr lIns="0" tIns="0" rIns="0" bIns="0"/>
          <a:lstStyle/>
          <a:p>
            <a:endParaRPr lang="en-US" dirty="0"/>
          </a:p>
        </p:txBody>
      </p:sp>
      <p:sp>
        <p:nvSpPr>
          <p:cNvPr id="16" name="Rectangle 8"/>
          <p:cNvSpPr>
            <a:spLocks/>
          </p:cNvSpPr>
          <p:nvPr/>
        </p:nvSpPr>
        <p:spPr bwMode="auto">
          <a:xfrm>
            <a:off x="3962400" y="6477000"/>
            <a:ext cx="5105400" cy="203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0" rIns="0" bIns="0"/>
          <a:lstStyle/>
          <a:p>
            <a:pPr algn="r"/>
            <a:r>
              <a:rPr lang="en-US" sz="800" dirty="0">
                <a:solidFill>
                  <a:srgbClr val="828282"/>
                </a:solidFill>
                <a:latin typeface="Arial" charset="0"/>
                <a:ea typeface="ＭＳ Ｐゴシック" charset="0"/>
                <a:sym typeface="Helvetica Neue" charset="0"/>
              </a:rPr>
              <a:t>Free to share, print, make copies and changes. Get yours at </a:t>
            </a:r>
            <a:r>
              <a:rPr lang="en-US" sz="800" dirty="0" err="1">
                <a:solidFill>
                  <a:srgbClr val="828282"/>
                </a:solidFill>
                <a:latin typeface="Arial" charset="0"/>
                <a:ea typeface="ＭＳ Ｐゴシック" charset="0"/>
                <a:sym typeface="Helvetica Neue" charset="0"/>
              </a:rPr>
              <a:t>www.boundless.com</a:t>
            </a:r>
            <a:endParaRPr lang="en-US" sz="800">
              <a:solidFill>
                <a:srgbClr val="828282"/>
              </a:solidFill>
              <a:latin typeface="Arial" charset="0"/>
              <a:ea typeface="ＭＳ Ｐゴシック" charset="0"/>
              <a:sym typeface="Helvetica Neue" charset="0"/>
            </a:endParaRPr>
          </a:p>
        </p:txBody>
      </p:sp>
      <p:sp>
        <p:nvSpPr>
          <p:cNvPr id="17" name="Rectangle 10"/>
          <p:cNvSpPr>
            <a:spLocks/>
          </p:cNvSpPr>
          <p:nvPr/>
        </p:nvSpPr>
        <p:spPr bwMode="auto">
          <a:xfrm>
            <a:off x="1676400" y="6629400"/>
            <a:ext cx="7391400" cy="228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lIns="0" tIns="0" rIns="0" bIns="0"/>
          <a:lstStyle/>
          <a:p>
            <a:pPr algn="r"/>
            <a:r>
              <a:rPr lang="en-US" sz="800" i="1">
                <a:solidFill>
                  <a:srgbClr val="828282"/>
                </a:solidFill>
                <a:latin typeface="Arial" charset="0"/>
                <a:ea typeface="ＭＳ Ｐゴシック" charset="0"/>
                <a:sym typeface="Helvetica Neue" charset="0"/>
              </a:rPr>
              <a:t>Wikipedia.</a:t>
            </a:r>
            <a:r>
              <a:rPr lang="en-US" sz="800">
                <a:solidFill>
                  <a:srgbClr val="828282"/>
                </a:solidFill>
                <a:latin typeface="Arial" charset="0"/>
                <a:ea typeface="ＭＳ Ｐゴシック" charset="0"/>
                <a:sym typeface="Helvetica Neue" charset="0"/>
              </a:rPr>
              <a:t> "Atlantic Ocean, Toscanelli, 1474." </a:t>
            </a:r>
            <a:r>
              <a:rPr lang="en-US" sz="800">
                <a:solidFill>
                  <a:srgbClr val="828282"/>
                </a:solidFill>
                <a:latin typeface="Arial" charset="0"/>
                <a:ea typeface="ＭＳ Ｐゴシック" charset="0"/>
                <a:sym typeface="Helvetica Neue" charset="0"/>
                <a:hlinkClick r:id="rId3"/>
              </a:rPr>
              <a:t>Public domain</a:t>
            </a:r>
            <a:r>
              <a:rPr lang="en-US" sz="800">
                <a:solidFill>
                  <a:srgbClr val="828282"/>
                </a:solidFill>
                <a:latin typeface="Arial" charset="0"/>
                <a:ea typeface="ＭＳ Ｐゴシック" charset="0"/>
                <a:sym typeface="Helvetica Neue" charset="0"/>
              </a:rPr>
              <a:t> </a:t>
            </a:r>
            <a:r>
              <a:rPr lang="en-US" sz="800">
                <a:solidFill>
                  <a:srgbClr val="828282"/>
                </a:solidFill>
                <a:latin typeface="Arial" charset="0"/>
                <a:ea typeface="ＭＳ Ｐゴシック" charset="0"/>
                <a:sym typeface="Helvetica Neue" charset="0"/>
                <a:hlinkClick r:id="rId4"/>
              </a:rPr>
              <a:t>http://en.wikipedia.org/wiki/File:Atlantic_Ocean,_Toscanelli,_1474.jpg</a:t>
            </a:r>
            <a:r>
              <a:rPr lang="en-US" sz="800">
                <a:solidFill>
                  <a:srgbClr val="828282"/>
                </a:solidFill>
                <a:latin typeface="Arial" charset="0"/>
                <a:ea typeface="ＭＳ Ｐゴシック" charset="0"/>
                <a:sym typeface="Helvetica Neue" charset="0"/>
              </a:rPr>
              <a:t> </a:t>
            </a:r>
            <a:r>
              <a:rPr lang="en-US" sz="800" u="sng">
                <a:solidFill>
                  <a:srgbClr val="FFFFFF"/>
                </a:solidFill>
                <a:latin typeface="Arial"/>
                <a:ea typeface="ＭＳ Ｐゴシック" charset="0"/>
                <a:cs typeface="Arial"/>
                <a:sym typeface="Helvetica Neue" charset="0"/>
                <a:hlinkClick r:id="rId5"/>
              </a:rPr>
              <a:t>View on Boundless.com</a:t>
            </a:r>
            <a:endParaRPr lang="en-US" sz="800" u="sng">
              <a:solidFill>
                <a:srgbClr val="FFFFFF"/>
              </a:solidFill>
              <a:latin typeface="Arial"/>
              <a:ea typeface="ＭＳ Ｐゴシック" charset="0"/>
              <a:cs typeface="Arial"/>
              <a:sym typeface="Helvetica Neue" charset="0"/>
            </a:endParaRPr>
          </a:p>
        </p:txBody>
      </p:sp>
      <p:sp>
        <p:nvSpPr>
          <p:cNvPr id="14" name="Rectangle 11"/>
          <p:cNvSpPr>
            <a:spLocks/>
          </p:cNvSpPr>
          <p:nvPr/>
        </p:nvSpPr>
        <p:spPr bwMode="auto">
          <a:xfrm>
            <a:off x="190500" y="83015"/>
            <a:ext cx="8801100" cy="1455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rgbClr val="000000"/>
                </a:solidFill>
                <a:miter lim="800000"/>
                <a:headEnd type="none" w="med" len="med"/>
                <a:tailEnd type="none" w="med" len="med"/>
              </a14:hiddenLine>
            </a:ext>
          </a:extLst>
        </p:spPr>
        <p:txBody>
          <a:bodyPr lIns="0" tIns="0" rIns="0" bIns="0"/>
          <a:lstStyle/>
          <a:p>
            <a:pPr algn="l"/>
            <a:r>
              <a:rPr lang="en-US" sz="1000">
                <a:solidFill>
                  <a:srgbClr val="828282"/>
                </a:solidFill>
                <a:latin typeface="Helvetica Neue Light" charset="0"/>
                <a:ea typeface="ＭＳ Ｐゴシック" charset="0"/>
                <a:cs typeface="Helvetica Neue Light" charset="0"/>
                <a:sym typeface="Helvetica Neue Light" charset="0"/>
              </a:rPr>
              <a:t>European Encounters with the New World</a:t>
            </a:r>
          </a:p>
        </p:txBody>
      </p:sp>
      <p:pic>
        <p:nvPicPr>
          <p:cNvPr id="8" name="Picture 7" descr="appendiximage.jpg"/>
          <p:cNvPicPr>
            <a:picLocks noChangeAspect="1"/>
          </p:cNvPicPr>
          <p:nvPr/>
        </p:nvPicPr>
        <p:blipFill>
          <a:blip r:embed="rId6">
            <a:extLst>
              <a:ext uri="{82dcf0150add249af37e1e9b302708d7}">
                <a14:useLocalDpi xmlns="" xmlns:a14="http://schemas.microsoft.com/office/drawing/2010/main" val="0"/>
              </a:ext>
            </a:extLst>
          </a:blip>
          <a:stretch>
            <a:fillRect/>
          </a:stretch>
        </p:blipFill>
        <p:spPr>
          <a:xfrm>
            <a:off x="0" y="83015"/>
            <a:ext cx="9067799" cy="5488821"/>
          </a:xfrm>
          <a:prstGeom prst="rect">
            <a:avLst/>
          </a:prstGeom>
        </p:spPr>
      </p:pic>
    </p:spTree>
    <p:extLst>
      <p:ext uri="{BB962C8B-B14F-4D97-AF65-F5344CB8AC3E}">
        <p14:creationId xmlns:p14="http://schemas.microsoft.com/office/powerpoint/2010/main" val="121577677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Tobacco trade</a:t>
            </a:r>
          </a:p>
        </p:txBody>
      </p:sp>
      <p:sp>
        <p:nvSpPr>
          <p:cNvPr id="5" name="Content Placeholder 4"/>
          <p:cNvSpPr>
            <a:spLocks noGrp="1"/>
          </p:cNvSpPr>
          <p:nvPr>
            <p:ph idx="1"/>
          </p:nvPr>
        </p:nvSpPr>
        <p:spPr/>
        <p:txBody>
          <a:bodyPr/>
          <a:lstStyle/>
          <a:p>
            <a:endParaRPr lang="en-US"/>
          </a:p>
          <a:p>
            <a:r>
              <a:rPr lang="en-US"/>
              <a:t>Triangular trade developed between the Atlantic world which greatly impacted the people of Africa</a:t>
            </a:r>
          </a:p>
          <a:p>
            <a:endParaRPr lang="en-US"/>
          </a:p>
          <a:p>
            <a:r>
              <a:rPr lang="en-US"/>
              <a:t>Slaves were sent to the Americas</a:t>
            </a:r>
          </a:p>
          <a:p>
            <a:r>
              <a:rPr lang="en-US"/>
              <a:t>Goods were shipped to Europe</a:t>
            </a:r>
          </a:p>
          <a:p>
            <a:r>
              <a:rPr lang="en-US"/>
              <a:t>Textiles for manufacture were shipped to Africa</a:t>
            </a:r>
          </a:p>
          <a:p>
            <a:endParaRPr lang="en-US"/>
          </a:p>
          <a:p>
            <a:endParaRPr lang="en-US"/>
          </a:p>
          <a:p>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20735" y="1081913"/>
            <a:ext cx="6192678" cy="4656933"/>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708867" y="1003514"/>
            <a:ext cx="6004546" cy="4735333"/>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899452"/>
          </a:xfrm>
        </p:spPr>
        <p:txBody>
          <a:bodyPr/>
          <a:lstStyle/>
          <a:p>
            <a:r>
              <a:rPr lang="en-US"/>
              <a:t>Slave Trade</a:t>
            </a:r>
            <a:br>
              <a:rPr lang="en-US"/>
            </a:br>
            <a:r>
              <a:rPr lang="en-US" sz="2000"/>
              <a:t>were slaves a Global Commodity? </a:t>
            </a:r>
          </a:p>
        </p:txBody>
      </p:sp>
      <p:pic>
        <p:nvPicPr>
          <p:cNvPr id="3" name="Picture 2"/>
          <p:cNvPicPr>
            <a:picLocks noChangeAspect="1"/>
          </p:cNvPicPr>
          <p:nvPr/>
        </p:nvPicPr>
        <p:blipFill>
          <a:blip r:embed="rId2"/>
          <a:stretch>
            <a:fillRect/>
          </a:stretch>
        </p:blipFill>
        <p:spPr>
          <a:xfrm>
            <a:off x="1944031" y="2399026"/>
            <a:ext cx="5330407" cy="3622059"/>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192901"/>
            <a:ext cx="9144000" cy="6446078"/>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Negatives to Globalization</a:t>
            </a:r>
          </a:p>
        </p:txBody>
      </p:sp>
      <p:sp>
        <p:nvSpPr>
          <p:cNvPr id="4" name="Content Placeholder 3"/>
          <p:cNvSpPr>
            <a:spLocks noGrp="1"/>
          </p:cNvSpPr>
          <p:nvPr>
            <p:ph sz="half" idx="1"/>
          </p:nvPr>
        </p:nvSpPr>
        <p:spPr/>
        <p:txBody>
          <a:bodyPr/>
          <a:lstStyle/>
          <a:p>
            <a:endParaRPr lang="en-US"/>
          </a:p>
          <a:p>
            <a:endParaRPr lang="en-US"/>
          </a:p>
          <a:p>
            <a:r>
              <a:rPr lang="en-US"/>
              <a:t>Spread of disease and germs</a:t>
            </a:r>
          </a:p>
        </p:txBody>
      </p:sp>
      <p:sp>
        <p:nvSpPr>
          <p:cNvPr id="5" name="Content Placeholder 4"/>
          <p:cNvSpPr>
            <a:spLocks noGrp="1"/>
          </p:cNvSpPr>
          <p:nvPr>
            <p:ph sz="half" idx="2"/>
          </p:nvPr>
        </p:nvSpPr>
        <p:spPr/>
        <p:txBody>
          <a:bodyPr/>
          <a:lstStyle/>
          <a:p>
            <a:endParaRPr lang="en-US"/>
          </a:p>
          <a:p>
            <a:r>
              <a:rPr lang="en-US"/>
              <a:t>Millions killed in Potosi mines</a:t>
            </a:r>
          </a:p>
          <a:p>
            <a:r>
              <a:rPr lang="en-US"/>
              <a:t>Millions more natives enslaved</a:t>
            </a:r>
          </a:p>
          <a:p>
            <a:r>
              <a:rPr lang="en-US"/>
              <a:t>Restructuring of Africa</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49275" y="439036"/>
            <a:ext cx="8042276" cy="2759665"/>
          </a:xfrm>
        </p:spPr>
        <p:txBody>
          <a:bodyPr/>
          <a:lstStyle/>
          <a:p>
            <a:r>
              <a:rPr lang="en-US"/>
              <a:t>Do the positives justify the negatives?</a:t>
            </a:r>
            <a:br>
              <a:rPr lang="en-US"/>
            </a:b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8000"/>
              <a:t>1492</a:t>
            </a:r>
          </a:p>
        </p:txBody>
      </p:sp>
      <p:sp>
        <p:nvSpPr>
          <p:cNvPr id="4" name="Content Placeholder 3"/>
          <p:cNvSpPr>
            <a:spLocks noGrp="1"/>
          </p:cNvSpPr>
          <p:nvPr>
            <p:ph idx="1"/>
          </p:nvPr>
        </p:nvSpPr>
        <p:spPr/>
        <p:txBody>
          <a:bodyPr/>
          <a:lstStyle/>
          <a:p>
            <a:r>
              <a:rPr lang="en-US"/>
              <a:t>to explore strange new worlds, to seek out new life and new civilizations, to boldly go where no one has gone before.</a:t>
            </a:r>
          </a:p>
        </p:txBody>
      </p:sp>
      <p:pic>
        <p:nvPicPr>
          <p:cNvPr id="3" name="Picture 2"/>
          <p:cNvPicPr>
            <a:picLocks noChangeAspect="1"/>
          </p:cNvPicPr>
          <p:nvPr/>
        </p:nvPicPr>
        <p:blipFill>
          <a:blip r:embed="rId2"/>
          <a:stretch>
            <a:fillRect/>
          </a:stretch>
        </p:blipFill>
        <p:spPr>
          <a:xfrm>
            <a:off x="1995714" y="3193142"/>
            <a:ext cx="5297715" cy="322942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8000"/>
              <a:t>1492</a:t>
            </a:r>
          </a:p>
        </p:txBody>
      </p:sp>
      <p:sp>
        <p:nvSpPr>
          <p:cNvPr id="4" name="Content Placeholder 3"/>
          <p:cNvSpPr>
            <a:spLocks noGrp="1"/>
          </p:cNvSpPr>
          <p:nvPr>
            <p:ph sz="half" idx="1"/>
          </p:nvPr>
        </p:nvSpPr>
        <p:spPr/>
        <p:txBody>
          <a:bodyPr>
            <a:normAutofit/>
          </a:bodyPr>
          <a:lstStyle/>
          <a:p>
            <a:r>
              <a:rPr lang="en-US" sz="2800"/>
              <a:t>Why did Columbus go?</a:t>
            </a:r>
          </a:p>
          <a:p>
            <a:endParaRPr lang="en-US" sz="2800"/>
          </a:p>
          <a:p>
            <a:r>
              <a:rPr lang="en-US" sz="2800"/>
              <a:t>Fame, Fortune?</a:t>
            </a:r>
          </a:p>
          <a:p>
            <a:endParaRPr lang="en-US" sz="2800"/>
          </a:p>
          <a:p>
            <a:r>
              <a:rPr lang="en-US" sz="2800"/>
              <a:t>To bring GOD to the masses?</a:t>
            </a:r>
          </a:p>
        </p:txBody>
      </p:sp>
      <p:sp>
        <p:nvSpPr>
          <p:cNvPr id="5" name="Content Placeholder 4"/>
          <p:cNvSpPr>
            <a:spLocks noGrp="1"/>
          </p:cNvSpPr>
          <p:nvPr>
            <p:ph sz="half" idx="2"/>
          </p:nvPr>
        </p:nvSpPr>
        <p:spPr/>
        <p:txBody>
          <a:bodyPr/>
          <a:lstStyle/>
          <a:p>
            <a:endParaRPr lang="en-US"/>
          </a:p>
        </p:txBody>
      </p:sp>
      <p:pic>
        <p:nvPicPr>
          <p:cNvPr id="3" name="Picture 2"/>
          <p:cNvPicPr>
            <a:picLocks noChangeAspect="1"/>
          </p:cNvPicPr>
          <p:nvPr/>
        </p:nvPicPr>
        <p:blipFill>
          <a:blip r:embed="rId2"/>
          <a:stretch>
            <a:fillRect/>
          </a:stretch>
        </p:blipFill>
        <p:spPr>
          <a:xfrm>
            <a:off x="4648200" y="1671592"/>
            <a:ext cx="4038600" cy="468333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Explorers become Conquistadors</a:t>
            </a:r>
          </a:p>
        </p:txBody>
      </p:sp>
      <p:sp>
        <p:nvSpPr>
          <p:cNvPr id="4" name="Content Placeholder 3"/>
          <p:cNvSpPr>
            <a:spLocks noGrp="1"/>
          </p:cNvSpPr>
          <p:nvPr>
            <p:ph idx="1"/>
          </p:nvPr>
        </p:nvSpPr>
        <p:spPr/>
        <p:txBody>
          <a:bodyPr/>
          <a:lstStyle/>
          <a:p>
            <a:r>
              <a:rPr lang="en-US" dirty="0"/>
              <a:t>10 years later- 2500 men sail</a:t>
            </a:r>
          </a:p>
          <a:p>
            <a:r>
              <a:rPr lang="en-US" dirty="0"/>
              <a:t>Exploitation began early</a:t>
            </a:r>
          </a:p>
          <a:p>
            <a:r>
              <a:rPr lang="en-US" dirty="0"/>
              <a:t>Dominican Friars protested abuse of natives</a:t>
            </a:r>
          </a:p>
        </p:txBody>
      </p:sp>
    </p:spTree>
    <p:extLst>
      <p:ext uri="{BB962C8B-B14F-4D97-AF65-F5344CB8AC3E}">
        <p14:creationId xmlns:p14="http://schemas.microsoft.com/office/powerpoint/2010/main" val="21270824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Aztecs</a:t>
            </a:r>
          </a:p>
        </p:txBody>
      </p:sp>
      <p:sp>
        <p:nvSpPr>
          <p:cNvPr id="3" name="Content Placeholder 2"/>
          <p:cNvSpPr>
            <a:spLocks noGrp="1"/>
          </p:cNvSpPr>
          <p:nvPr>
            <p:ph idx="1"/>
          </p:nvPr>
        </p:nvSpPr>
        <p:spPr/>
        <p:txBody>
          <a:bodyPr/>
          <a:lstStyle/>
          <a:p>
            <a:r>
              <a:rPr lang="en-US" dirty="0"/>
              <a:t>United small, independent states under 1 monarch</a:t>
            </a:r>
          </a:p>
          <a:p>
            <a:r>
              <a:rPr lang="en-US" dirty="0"/>
              <a:t>25 million people</a:t>
            </a:r>
          </a:p>
          <a:p>
            <a:r>
              <a:rPr lang="en-US" dirty="0"/>
              <a:t>Tenochtitlan- built on island in Lake </a:t>
            </a:r>
            <a:r>
              <a:rPr lang="en-US" dirty="0" err="1"/>
              <a:t>Texcoco</a:t>
            </a:r>
            <a:endParaRPr lang="en-US" dirty="0"/>
          </a:p>
          <a:p>
            <a:r>
              <a:rPr lang="en-US" dirty="0"/>
              <a:t>Canals irrigation, all worked, mixed alliance marriages</a:t>
            </a:r>
          </a:p>
        </p:txBody>
      </p:sp>
    </p:spTree>
    <p:extLst>
      <p:ext uri="{BB962C8B-B14F-4D97-AF65-F5344CB8AC3E}">
        <p14:creationId xmlns:p14="http://schemas.microsoft.com/office/powerpoint/2010/main" val="552890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5719"/>
          </a:xfrm>
        </p:spPr>
        <p:txBody>
          <a:bodyPr>
            <a:normAutofit fontScale="90000"/>
          </a:bodyPr>
          <a:lstStyle/>
          <a:p>
            <a:endParaRPr lang="en-US" dirty="0"/>
          </a:p>
        </p:txBody>
      </p:sp>
      <p:sp>
        <p:nvSpPr>
          <p:cNvPr id="3" name="Content Placeholder 2"/>
          <p:cNvSpPr>
            <a:spLocks noGrp="1"/>
          </p:cNvSpPr>
          <p:nvPr>
            <p:ph idx="1"/>
          </p:nvPr>
        </p:nvSpPr>
        <p:spPr>
          <a:xfrm>
            <a:off x="457200" y="320358"/>
            <a:ext cx="8229600" cy="5805806"/>
          </a:xfrm>
        </p:spPr>
        <p:txBody>
          <a:bodyPr/>
          <a:lstStyle/>
          <a:p>
            <a:r>
              <a:rPr lang="en-US" dirty="0"/>
              <a:t>Religious sacrifices to Sun God-</a:t>
            </a:r>
          </a:p>
          <a:p>
            <a:r>
              <a:rPr lang="en-US" dirty="0"/>
              <a:t>Between 20-80,000 sacrificed in 1 ceremony in 1482- men women children</a:t>
            </a:r>
          </a:p>
          <a:p>
            <a:r>
              <a:rPr lang="en-US" dirty="0"/>
              <a:t>Constant wars from 1440</a:t>
            </a:r>
          </a:p>
          <a:p>
            <a:r>
              <a:rPr lang="en-US" dirty="0"/>
              <a:t>1502- Empire under strain from outside and inside</a:t>
            </a:r>
          </a:p>
        </p:txBody>
      </p:sp>
    </p:spTree>
    <p:extLst>
      <p:ext uri="{BB962C8B-B14F-4D97-AF65-F5344CB8AC3E}">
        <p14:creationId xmlns:p14="http://schemas.microsoft.com/office/powerpoint/2010/main" val="153058163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eez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Breeze">
      <a:majorFont>
        <a:latin typeface="News Gothic MT"/>
        <a:ea typeface=""/>
        <a:cs typeface=""/>
        <a:font script="Jpan" typeface="ＭＳ Ｐゴシック"/>
      </a:majorFont>
      <a:minorFont>
        <a:latin typeface="News Gothic MT"/>
        <a:ea typeface=""/>
        <a:cs typeface=""/>
        <a:font script="Jpan" typeface="ＭＳ Ｐゴシック"/>
      </a:minorFont>
    </a:fontScheme>
    <a:fmtScheme name="Breeze">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Breeze.thmx</Template>
  <TotalTime>208</TotalTime>
  <Words>930</Words>
  <Application>Microsoft Macintosh PowerPoint</Application>
  <PresentationFormat>On-screen Show (4:3)</PresentationFormat>
  <Paragraphs>136</Paragraphs>
  <Slides>46</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46</vt:i4>
      </vt:variant>
    </vt:vector>
  </HeadingPairs>
  <TitlesOfParts>
    <vt:vector size="52" baseType="lpstr">
      <vt:lpstr>Arial</vt:lpstr>
      <vt:lpstr>Calibri</vt:lpstr>
      <vt:lpstr>Helvetica Neue Light</vt:lpstr>
      <vt:lpstr>News Gothic MT</vt:lpstr>
      <vt:lpstr>Wingdings 2</vt:lpstr>
      <vt:lpstr>Breeze</vt:lpstr>
      <vt:lpstr>Early Global Commodities</vt:lpstr>
      <vt:lpstr>PowerPoint Presentation</vt:lpstr>
      <vt:lpstr>PowerPoint Presentation</vt:lpstr>
      <vt:lpstr>PowerPoint Presentation</vt:lpstr>
      <vt:lpstr>1492</vt:lpstr>
      <vt:lpstr>1492</vt:lpstr>
      <vt:lpstr>Explorers become Conquistadors</vt:lpstr>
      <vt:lpstr>Aztecs</vt:lpstr>
      <vt:lpstr>PowerPoint Presentation</vt:lpstr>
      <vt:lpstr>PowerPoint Presentation</vt:lpstr>
      <vt:lpstr>Corte’s</vt:lpstr>
      <vt:lpstr>Inca Empire</vt:lpstr>
      <vt:lpstr>Francisco Pizarro</vt:lpstr>
      <vt:lpstr>Benefits </vt:lpstr>
      <vt:lpstr>http://www.wwnorton.com/college/history/worlds-together-worlds -apart3/ch/12/imaps.aspx</vt:lpstr>
      <vt:lpstr>PowerPoint Presentation</vt:lpstr>
      <vt:lpstr>People Meet</vt:lpstr>
      <vt:lpstr>PowerPoint Presentation</vt:lpstr>
      <vt:lpstr>New Immigration</vt:lpstr>
      <vt:lpstr>What occurs in the mid 16th Century that greatly speeds things up?</vt:lpstr>
      <vt:lpstr>In the mid-fifteenth century, the Ming government's century-old system of using paper currency  collapsed. China adopted silver as its preferred medium of exchange, and promised from then on to pay all salaries — and to collect all taxes — in silver.</vt:lpstr>
      <vt:lpstr>China needed a boat load of Silver, and fast! Who had silver?</vt:lpstr>
      <vt:lpstr>China had always traded for silver with Japan, but now they needed a lot more.</vt:lpstr>
      <vt:lpstr>1545 Silver ore was discovered at Potosí by an Indian servant named Diego Gualpa.  </vt:lpstr>
      <vt:lpstr>1559 The first mercury mines at Huancavelica were discovered in and others came into operation soon after. In 1571, after numerous trials, the Spanish perfected the techniques for refining Potosí’s silver ore with Huancavelica’s mercury,</vt:lpstr>
      <vt:lpstr>Potosi’</vt:lpstr>
      <vt:lpstr>Silver Mine Work</vt:lpstr>
      <vt:lpstr>1571</vt:lpstr>
      <vt:lpstr>Manila was Founded  Miguel Lopez de Legazpi  &amp; Andres de Urdaneta  -initiate silver trade across the Pacific </vt:lpstr>
      <vt:lpstr>Manila initiated substantial and continuous trade across the Pacific Ocean for the first time in history. </vt:lpstr>
      <vt:lpstr>Impact of the silver trade.   -In Japan, the Tokugawa shoguns grew rich off the trade in silver, which they used to strengthen the state against warlords. In addition, the global silver trade encouraged the Japanese to produce other commodities for export, which then made their way to the Americas, Europe, and West Africa.</vt:lpstr>
      <vt:lpstr>Spain</vt:lpstr>
      <vt:lpstr>China   -improved economy - more food -massive population growth - other markets</vt:lpstr>
      <vt:lpstr>Increased population needed more food  -growth had been slow  </vt:lpstr>
      <vt:lpstr>Potato’s affects</vt:lpstr>
      <vt:lpstr>Chinese markets led to an increase in British opium and tobacco trade.</vt:lpstr>
      <vt:lpstr>The Europeans had a strong desire for Chinese fine goods </vt:lpstr>
      <vt:lpstr>Opium Trade Today</vt:lpstr>
      <vt:lpstr>PowerPoint Presentation</vt:lpstr>
      <vt:lpstr>Tobacco trade</vt:lpstr>
      <vt:lpstr>PowerPoint Presentation</vt:lpstr>
      <vt:lpstr>PowerPoint Presentation</vt:lpstr>
      <vt:lpstr>Slave Trade were slaves a Global Commodity? </vt:lpstr>
      <vt:lpstr>PowerPoint Presentation</vt:lpstr>
      <vt:lpstr>Negatives to Globalization</vt:lpstr>
      <vt:lpstr>Do the positives justify the negatives? </vt:lpstr>
    </vt:vector>
  </TitlesOfParts>
  <Company>AMU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Early Global Commodities</dc:title>
  <dc:creator>Richard Taylor</dc:creator>
  <cp:lastModifiedBy>Richard Taylor</cp:lastModifiedBy>
  <cp:revision>7</cp:revision>
  <dcterms:created xsi:type="dcterms:W3CDTF">2014-10-01T17:04:06Z</dcterms:created>
  <dcterms:modified xsi:type="dcterms:W3CDTF">2020-09-16T16:00:02Z</dcterms:modified>
</cp:coreProperties>
</file>